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76" r:id="rId2"/>
    <p:sldId id="257" r:id="rId3"/>
    <p:sldId id="282" r:id="rId4"/>
    <p:sldId id="294" r:id="rId5"/>
    <p:sldId id="295" r:id="rId6"/>
    <p:sldId id="278" r:id="rId7"/>
    <p:sldId id="265" r:id="rId8"/>
    <p:sldId id="312" r:id="rId9"/>
    <p:sldId id="313" r:id="rId10"/>
    <p:sldId id="314" r:id="rId11"/>
    <p:sldId id="303" r:id="rId12"/>
    <p:sldId id="315" r:id="rId13"/>
    <p:sldId id="317" r:id="rId14"/>
    <p:sldId id="311" r:id="rId15"/>
    <p:sldId id="318" r:id="rId16"/>
    <p:sldId id="316" r:id="rId17"/>
    <p:sldId id="293" r:id="rId18"/>
    <p:sldId id="267" r:id="rId19"/>
    <p:sldId id="304" r:id="rId20"/>
    <p:sldId id="298" r:id="rId21"/>
    <p:sldId id="299" r:id="rId22"/>
    <p:sldId id="300" r:id="rId23"/>
    <p:sldId id="301" r:id="rId24"/>
    <p:sldId id="302" r:id="rId25"/>
    <p:sldId id="319" r:id="rId26"/>
    <p:sldId id="320" r:id="rId27"/>
    <p:sldId id="289" r:id="rId2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140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34CF90-7A76-4B13-80E7-1DF509F1C550}" type="datetimeFigureOut">
              <a:rPr lang="ru-RU" smtClean="0"/>
              <a:pPr/>
              <a:t>30.10.2019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B9D28C-9AB6-4ACE-8E0D-C095568590F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0740D6-6D90-495C-85BD-CD5DB2CFAC28}" type="slidenum">
              <a:rPr lang="ru-RU"/>
              <a:pPr/>
              <a:t>4</a:t>
            </a:fld>
            <a:endParaRPr lang="ru-RU"/>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lgn="just"/>
            <a:r>
              <a:rPr lang="ru-RU">
                <a:solidFill>
                  <a:srgbClr val="000000"/>
                </a:solidFill>
                <a:cs typeface="Times New Roman" pitchFamily="18" charset="0"/>
              </a:rPr>
              <a:t> В современном мире существуют многообразные воспитательные системы. Каждая из них имеет свою теоретическую модель, основанную на конкретном философском учении. Рассматривая их, необходимо иметь в виду, что любая  система, во-первых, не может претендовать на распространение своего опыта на всю сферу образования, во-вторых, она не может быть изолирована от общества в силу своей уникальности, ее опыт должен подлежать описанию и трансляции в социокультурный контекст исторического развития страны, в-третьих, важно, чтобы она соответствовала правовым и нравственно-этическим нормам и ценностям, представленным в данном обществе.</a:t>
            </a:r>
            <a:endParaRPr lang="ru-RU">
              <a:cs typeface="Times New Roman" pitchFamily="18" charset="0"/>
            </a:endParaRPr>
          </a:p>
          <a:p>
            <a:r>
              <a:rPr lang="ru-RU">
                <a:solidFill>
                  <a:srgbClr val="000000"/>
                </a:solidFill>
                <a:cs typeface="Times New Roman" pitchFamily="18" charset="0"/>
              </a:rPr>
              <a:t>      Назовем некоторые хорошо известные воспитательные системы</a:t>
            </a:r>
            <a:r>
              <a:rPr lang="ru-RU"/>
              <a:t>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Скругленный прямоугольник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ru-RU" smtClean="0"/>
              <a:t>Образец заголовка</a:t>
            </a:r>
            <a:endParaRPr lang="en-US"/>
          </a:p>
        </p:txBody>
      </p:sp>
      <p:sp>
        <p:nvSpPr>
          <p:cNvPr id="20" name="Подзаголовок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ru-RU" smtClean="0"/>
              <a:t>Образец подзаголовка</a:t>
            </a:r>
            <a:endParaRPr lang="en-US"/>
          </a:p>
        </p:txBody>
      </p:sp>
      <p:sp>
        <p:nvSpPr>
          <p:cNvPr id="7" name="Дата 18"/>
          <p:cNvSpPr>
            <a:spLocks noGrp="1"/>
          </p:cNvSpPr>
          <p:nvPr>
            <p:ph type="dt" sz="half" idx="10"/>
          </p:nvPr>
        </p:nvSpPr>
        <p:spPr/>
        <p:txBody>
          <a:bodyPr/>
          <a:lstStyle>
            <a:lvl1pPr>
              <a:defRPr/>
            </a:lvl1pPr>
            <a:extLst/>
          </a:lstStyle>
          <a:p>
            <a:pPr>
              <a:defRPr/>
            </a:pPr>
            <a:fld id="{B2D7F80E-A648-4E34-9965-F388148EF471}" type="datetimeFigureOut">
              <a:rPr lang="ru-RU"/>
              <a:pPr>
                <a:defRPr/>
              </a:pPr>
              <a:t>30.10.2019</a:t>
            </a:fld>
            <a:endParaRPr lang="ru-RU"/>
          </a:p>
        </p:txBody>
      </p:sp>
      <p:sp>
        <p:nvSpPr>
          <p:cNvPr id="8" name="Нижний колонтитул 7"/>
          <p:cNvSpPr>
            <a:spLocks noGrp="1"/>
          </p:cNvSpPr>
          <p:nvPr>
            <p:ph type="ftr" sz="quarter" idx="11"/>
          </p:nvPr>
        </p:nvSpPr>
        <p:spPr/>
        <p:txBody>
          <a:bodyPr/>
          <a:lstStyle>
            <a:lvl1pPr>
              <a:defRPr/>
            </a:lvl1pPr>
            <a:extLst/>
          </a:lstStyle>
          <a:p>
            <a:pPr>
              <a:defRPr/>
            </a:pPr>
            <a:endParaRPr lang="ru-RU"/>
          </a:p>
        </p:txBody>
      </p:sp>
      <p:sp>
        <p:nvSpPr>
          <p:cNvPr id="9" name="Номер слайда 10"/>
          <p:cNvSpPr>
            <a:spLocks noGrp="1"/>
          </p:cNvSpPr>
          <p:nvPr>
            <p:ph type="sldNum" sz="quarter" idx="12"/>
          </p:nvPr>
        </p:nvSpPr>
        <p:spPr/>
        <p:txBody>
          <a:bodyPr/>
          <a:lstStyle>
            <a:lvl1pPr>
              <a:defRPr/>
            </a:lvl1pPr>
          </a:lstStyle>
          <a:p>
            <a:fld id="{4FF7CC81-204B-4710-B935-07D173C25B56}" type="slidenum">
              <a:rPr lang="ru-RU" altLang="ru-RU"/>
              <a:pPr/>
              <a:t>‹#›</a:t>
            </a:fld>
            <a:endParaRPr lang="ru-RU" altLang="ru-RU"/>
          </a:p>
        </p:txBody>
      </p:sp>
    </p:spTree>
    <p:extLst>
      <p:ext uri="{BB962C8B-B14F-4D97-AF65-F5344CB8AC3E}">
        <p14:creationId xmlns:p14="http://schemas.microsoft.com/office/powerpoint/2010/main" xmlns="" val="6202571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EF7AB60A-99F9-4B24-9F83-DF629AEED260}" type="datetimeFigureOut">
              <a:rPr lang="ru-RU"/>
              <a:pPr>
                <a:defRPr/>
              </a:pPr>
              <a:t>30.10.2019</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fld id="{6BEC8661-F214-4D04-9608-4D230E2A3E87}" type="slidenum">
              <a:rPr lang="ru-RU" altLang="ru-RU"/>
              <a:pPr/>
              <a:t>‹#›</a:t>
            </a:fld>
            <a:endParaRPr lang="ru-RU" altLang="ru-RU"/>
          </a:p>
        </p:txBody>
      </p:sp>
    </p:spTree>
    <p:extLst>
      <p:ext uri="{BB962C8B-B14F-4D97-AF65-F5344CB8AC3E}">
        <p14:creationId xmlns:p14="http://schemas.microsoft.com/office/powerpoint/2010/main" xmlns="" val="229148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8DD1E569-C51C-4481-9040-649CD267D2AC}" type="datetimeFigureOut">
              <a:rPr lang="ru-RU"/>
              <a:pPr>
                <a:defRPr/>
              </a:pPr>
              <a:t>30.10.2019</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fld id="{A8762B21-0C58-4B3F-BED2-74D5526B2AD7}" type="slidenum">
              <a:rPr lang="ru-RU" altLang="ru-RU"/>
              <a:pPr/>
              <a:t>‹#›</a:t>
            </a:fld>
            <a:endParaRPr lang="ru-RU" altLang="ru-RU"/>
          </a:p>
        </p:txBody>
      </p:sp>
    </p:spTree>
    <p:extLst>
      <p:ext uri="{BB962C8B-B14F-4D97-AF65-F5344CB8AC3E}">
        <p14:creationId xmlns:p14="http://schemas.microsoft.com/office/powerpoint/2010/main" xmlns="" val="317298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p>
            <a:r>
              <a:rPr lang="ru-RU" smtClean="0"/>
              <a:t>Образец заголовка</a:t>
            </a:r>
            <a:endParaRPr lang="en-US"/>
          </a:p>
        </p:txBody>
      </p:sp>
      <p:sp>
        <p:nvSpPr>
          <p:cNvPr id="3" name="Содержимое 2"/>
          <p:cNvSpPr>
            <a:spLocks noGrp="1"/>
          </p:cNvSpPr>
          <p:nvPr>
            <p:ph idx="1"/>
          </p:nvPr>
        </p:nvSpPr>
        <p:spPr>
          <a:xfrm>
            <a:off x="502920" y="530352"/>
            <a:ext cx="8183880" cy="418795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24"/>
          <p:cNvSpPr>
            <a:spLocks noGrp="1"/>
          </p:cNvSpPr>
          <p:nvPr>
            <p:ph type="dt" sz="half" idx="10"/>
          </p:nvPr>
        </p:nvSpPr>
        <p:spPr/>
        <p:txBody>
          <a:bodyPr/>
          <a:lstStyle>
            <a:lvl1pPr>
              <a:defRPr/>
            </a:lvl1pPr>
          </a:lstStyle>
          <a:p>
            <a:pPr>
              <a:defRPr/>
            </a:pPr>
            <a:fld id="{7564BD7A-FCE6-4562-942F-BA896BB32BB9}" type="datetimeFigureOut">
              <a:rPr lang="ru-RU"/>
              <a:pPr>
                <a:defRPr/>
              </a:pPr>
              <a:t>30.10.2019</a:t>
            </a:fld>
            <a:endParaRPr lang="ru-RU"/>
          </a:p>
        </p:txBody>
      </p:sp>
      <p:sp>
        <p:nvSpPr>
          <p:cNvPr id="5" name="Нижний колонтитул 17"/>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fld id="{575BED6F-0C75-489C-A8A9-B4C1CD128058}" type="slidenum">
              <a:rPr lang="ru-RU" altLang="ru-RU"/>
              <a:pPr/>
              <a:t>‹#›</a:t>
            </a:fld>
            <a:endParaRPr lang="ru-RU" altLang="ru-RU"/>
          </a:p>
        </p:txBody>
      </p:sp>
    </p:spTree>
    <p:extLst>
      <p:ext uri="{BB962C8B-B14F-4D97-AF65-F5344CB8AC3E}">
        <p14:creationId xmlns:p14="http://schemas.microsoft.com/office/powerpoint/2010/main" xmlns="" val="530607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Скругленный прямоугольник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Скругленный прямоугольник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ru-RU" smtClean="0"/>
              <a:t>Образец заголовка</a:t>
            </a:r>
            <a:endParaRPr lang="en-US"/>
          </a:p>
        </p:txBody>
      </p:sp>
      <p:sp>
        <p:nvSpPr>
          <p:cNvPr id="3" name="Текст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ru-RU" smtClean="0"/>
              <a:t>Образец текста</a:t>
            </a:r>
          </a:p>
        </p:txBody>
      </p:sp>
      <p:sp>
        <p:nvSpPr>
          <p:cNvPr id="6" name="Дата 3"/>
          <p:cNvSpPr>
            <a:spLocks noGrp="1"/>
          </p:cNvSpPr>
          <p:nvPr>
            <p:ph type="dt" sz="half" idx="10"/>
          </p:nvPr>
        </p:nvSpPr>
        <p:spPr/>
        <p:txBody>
          <a:bodyPr/>
          <a:lstStyle>
            <a:lvl1pPr>
              <a:defRPr/>
            </a:lvl1pPr>
            <a:extLst/>
          </a:lstStyle>
          <a:p>
            <a:pPr>
              <a:defRPr/>
            </a:pPr>
            <a:fld id="{599E0527-E439-49CA-ACA6-A4761C65DC77}" type="datetimeFigureOut">
              <a:rPr lang="ru-RU"/>
              <a:pPr>
                <a:defRPr/>
              </a:pPr>
              <a:t>30.10.2019</a:t>
            </a:fld>
            <a:endParaRPr lang="ru-RU"/>
          </a:p>
        </p:txBody>
      </p:sp>
      <p:sp>
        <p:nvSpPr>
          <p:cNvPr id="7" name="Нижний колонтитул 4"/>
          <p:cNvSpPr>
            <a:spLocks noGrp="1"/>
          </p:cNvSpPr>
          <p:nvPr>
            <p:ph type="ftr" sz="quarter" idx="11"/>
          </p:nvPr>
        </p:nvSpPr>
        <p:spPr/>
        <p:txBody>
          <a:bodyPr/>
          <a:lstStyle>
            <a:lvl1pPr>
              <a:defRPr/>
            </a:lvl1pPr>
            <a:extLst/>
          </a:lstStyle>
          <a:p>
            <a:pPr>
              <a:defRPr/>
            </a:pPr>
            <a:endParaRPr lang="ru-RU"/>
          </a:p>
        </p:txBody>
      </p:sp>
      <p:sp>
        <p:nvSpPr>
          <p:cNvPr id="8" name="Номер слайда 5"/>
          <p:cNvSpPr>
            <a:spLocks noGrp="1"/>
          </p:cNvSpPr>
          <p:nvPr>
            <p:ph type="sldNum" sz="quarter" idx="12"/>
          </p:nvPr>
        </p:nvSpPr>
        <p:spPr/>
        <p:txBody>
          <a:bodyPr/>
          <a:lstStyle>
            <a:lvl1pPr>
              <a:defRPr/>
            </a:lvl1pPr>
          </a:lstStyle>
          <a:p>
            <a:fld id="{B1F460BD-AC56-49BD-A8DC-E142E84C9615}" type="slidenum">
              <a:rPr lang="ru-RU" altLang="ru-RU"/>
              <a:pPr/>
              <a:t>‹#›</a:t>
            </a:fld>
            <a:endParaRPr lang="ru-RU" altLang="ru-RU"/>
          </a:p>
        </p:txBody>
      </p:sp>
    </p:spTree>
    <p:extLst>
      <p:ext uri="{BB962C8B-B14F-4D97-AF65-F5344CB8AC3E}">
        <p14:creationId xmlns:p14="http://schemas.microsoft.com/office/powerpoint/2010/main" xmlns="" val="43101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448451D3-D903-4C47-A683-0B97E3AA5C86}" type="datetimeFigureOut">
              <a:rPr lang="ru-RU"/>
              <a:pPr>
                <a:defRPr/>
              </a:pPr>
              <a:t>30.10.2019</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fld id="{03A083E9-47D6-4E53-9E3A-E38479FA2657}" type="slidenum">
              <a:rPr lang="ru-RU" altLang="ru-RU"/>
              <a:pPr/>
              <a:t>‹#›</a:t>
            </a:fld>
            <a:endParaRPr lang="ru-RU" altLang="ru-RU"/>
          </a:p>
        </p:txBody>
      </p:sp>
    </p:spTree>
    <p:extLst>
      <p:ext uri="{BB962C8B-B14F-4D97-AF65-F5344CB8AC3E}">
        <p14:creationId xmlns:p14="http://schemas.microsoft.com/office/powerpoint/2010/main" xmlns="" val="3797198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lvl1pPr>
              <a:defRPr b="1"/>
            </a:lvl1pPr>
            <a:extLst/>
          </a:lstStyle>
          <a:p>
            <a:r>
              <a:rPr lang="ru-RU" smtClean="0"/>
              <a:t>Образец заголовка</a:t>
            </a:r>
            <a:endParaRPr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24"/>
          <p:cNvSpPr>
            <a:spLocks noGrp="1"/>
          </p:cNvSpPr>
          <p:nvPr>
            <p:ph type="dt" sz="half" idx="10"/>
          </p:nvPr>
        </p:nvSpPr>
        <p:spPr/>
        <p:txBody>
          <a:bodyPr/>
          <a:lstStyle>
            <a:lvl1pPr>
              <a:defRPr/>
            </a:lvl1pPr>
          </a:lstStyle>
          <a:p>
            <a:pPr>
              <a:defRPr/>
            </a:pPr>
            <a:fld id="{AA038F26-F649-4C03-9E9C-FBE202659088}" type="datetimeFigureOut">
              <a:rPr lang="ru-RU"/>
              <a:pPr>
                <a:defRPr/>
              </a:pPr>
              <a:t>30.10.2019</a:t>
            </a:fld>
            <a:endParaRPr lang="ru-RU"/>
          </a:p>
        </p:txBody>
      </p:sp>
      <p:sp>
        <p:nvSpPr>
          <p:cNvPr id="8" name="Нижний колонтитул 17"/>
          <p:cNvSpPr>
            <a:spLocks noGrp="1"/>
          </p:cNvSpPr>
          <p:nvPr>
            <p:ph type="ftr" sz="quarter" idx="11"/>
          </p:nvPr>
        </p:nvSpPr>
        <p:spPr/>
        <p:txBody>
          <a:bodyPr/>
          <a:lstStyle>
            <a:lvl1pPr>
              <a:defRPr/>
            </a:lvl1pPr>
          </a:lstStyle>
          <a:p>
            <a:pPr>
              <a:defRPr/>
            </a:pPr>
            <a:endParaRPr lang="ru-RU"/>
          </a:p>
        </p:txBody>
      </p:sp>
      <p:sp>
        <p:nvSpPr>
          <p:cNvPr id="9" name="Номер слайда 4"/>
          <p:cNvSpPr>
            <a:spLocks noGrp="1"/>
          </p:cNvSpPr>
          <p:nvPr>
            <p:ph type="sldNum" sz="quarter" idx="12"/>
          </p:nvPr>
        </p:nvSpPr>
        <p:spPr/>
        <p:txBody>
          <a:bodyPr/>
          <a:lstStyle>
            <a:lvl1pPr>
              <a:defRPr/>
            </a:lvl1pPr>
          </a:lstStyle>
          <a:p>
            <a:fld id="{C415F44B-7DA1-493C-8D57-E021B3FB15DA}" type="slidenum">
              <a:rPr lang="ru-RU" altLang="ru-RU"/>
              <a:pPr/>
              <a:t>‹#›</a:t>
            </a:fld>
            <a:endParaRPr lang="ru-RU" altLang="ru-RU"/>
          </a:p>
        </p:txBody>
      </p:sp>
    </p:spTree>
    <p:extLst>
      <p:ext uri="{BB962C8B-B14F-4D97-AF65-F5344CB8AC3E}">
        <p14:creationId xmlns:p14="http://schemas.microsoft.com/office/powerpoint/2010/main" xmlns="" val="43341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4"/>
          <p:cNvSpPr>
            <a:spLocks noGrp="1"/>
          </p:cNvSpPr>
          <p:nvPr>
            <p:ph type="dt" sz="half" idx="10"/>
          </p:nvPr>
        </p:nvSpPr>
        <p:spPr/>
        <p:txBody>
          <a:bodyPr/>
          <a:lstStyle>
            <a:lvl1pPr>
              <a:defRPr/>
            </a:lvl1pPr>
          </a:lstStyle>
          <a:p>
            <a:pPr>
              <a:defRPr/>
            </a:pPr>
            <a:fld id="{791C0D81-A9BC-443B-BCB0-E81B23EBF918}" type="datetimeFigureOut">
              <a:rPr lang="ru-RU"/>
              <a:pPr>
                <a:defRPr/>
              </a:pPr>
              <a:t>30.10.2019</a:t>
            </a:fld>
            <a:endParaRPr lang="ru-RU"/>
          </a:p>
        </p:txBody>
      </p:sp>
      <p:sp>
        <p:nvSpPr>
          <p:cNvPr id="4" name="Нижний колонтитул 17"/>
          <p:cNvSpPr>
            <a:spLocks noGrp="1"/>
          </p:cNvSpPr>
          <p:nvPr>
            <p:ph type="ftr" sz="quarter" idx="11"/>
          </p:nvPr>
        </p:nvSpPr>
        <p:spPr/>
        <p:txBody>
          <a:bodyPr/>
          <a:lstStyle>
            <a:lvl1pPr>
              <a:defRPr/>
            </a:lvl1pPr>
          </a:lstStyle>
          <a:p>
            <a:pPr>
              <a:defRPr/>
            </a:pPr>
            <a:endParaRPr lang="ru-RU"/>
          </a:p>
        </p:txBody>
      </p:sp>
      <p:sp>
        <p:nvSpPr>
          <p:cNvPr id="5" name="Номер слайда 4"/>
          <p:cNvSpPr>
            <a:spLocks noGrp="1"/>
          </p:cNvSpPr>
          <p:nvPr>
            <p:ph type="sldNum" sz="quarter" idx="12"/>
          </p:nvPr>
        </p:nvSpPr>
        <p:spPr/>
        <p:txBody>
          <a:bodyPr/>
          <a:lstStyle>
            <a:lvl1pPr>
              <a:defRPr/>
            </a:lvl1pPr>
          </a:lstStyle>
          <a:p>
            <a:fld id="{66366C25-83F3-4932-BAB5-38A19F66D6E2}" type="slidenum">
              <a:rPr lang="ru-RU" altLang="ru-RU"/>
              <a:pPr/>
              <a:t>‹#›</a:t>
            </a:fld>
            <a:endParaRPr lang="ru-RU" altLang="ru-RU"/>
          </a:p>
        </p:txBody>
      </p:sp>
    </p:spTree>
    <p:extLst>
      <p:ext uri="{BB962C8B-B14F-4D97-AF65-F5344CB8AC3E}">
        <p14:creationId xmlns:p14="http://schemas.microsoft.com/office/powerpoint/2010/main" xmlns="" val="1036744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Скругленный прямоугольник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Дата 1"/>
          <p:cNvSpPr>
            <a:spLocks noGrp="1"/>
          </p:cNvSpPr>
          <p:nvPr>
            <p:ph type="dt" sz="half" idx="10"/>
          </p:nvPr>
        </p:nvSpPr>
        <p:spPr/>
        <p:txBody>
          <a:bodyPr/>
          <a:lstStyle>
            <a:lvl1pPr>
              <a:defRPr/>
            </a:lvl1pPr>
            <a:extLst/>
          </a:lstStyle>
          <a:p>
            <a:pPr>
              <a:defRPr/>
            </a:pPr>
            <a:fld id="{B13AF27D-174B-43BA-8981-AED9022E7879}" type="datetimeFigureOut">
              <a:rPr lang="ru-RU"/>
              <a:pPr>
                <a:defRPr/>
              </a:pPr>
              <a:t>30.10.2019</a:t>
            </a:fld>
            <a:endParaRPr lang="ru-RU"/>
          </a:p>
        </p:txBody>
      </p:sp>
      <p:sp>
        <p:nvSpPr>
          <p:cNvPr id="4" name="Нижний колонтитул 2"/>
          <p:cNvSpPr>
            <a:spLocks noGrp="1"/>
          </p:cNvSpPr>
          <p:nvPr>
            <p:ph type="ftr" sz="quarter" idx="11"/>
          </p:nvPr>
        </p:nvSpPr>
        <p:spPr/>
        <p:txBody>
          <a:bodyPr/>
          <a:lstStyle>
            <a:lvl1pPr>
              <a:defRPr/>
            </a:lvl1pPr>
            <a:extLst/>
          </a:lstStyle>
          <a:p>
            <a:pPr>
              <a:defRPr/>
            </a:pPr>
            <a:endParaRPr lang="ru-RU"/>
          </a:p>
        </p:txBody>
      </p:sp>
      <p:sp>
        <p:nvSpPr>
          <p:cNvPr id="5" name="Номер слайда 3"/>
          <p:cNvSpPr>
            <a:spLocks noGrp="1"/>
          </p:cNvSpPr>
          <p:nvPr>
            <p:ph type="sldNum" sz="quarter" idx="12"/>
          </p:nvPr>
        </p:nvSpPr>
        <p:spPr/>
        <p:txBody>
          <a:bodyPr/>
          <a:lstStyle>
            <a:lvl1pPr>
              <a:defRPr/>
            </a:lvl1pPr>
          </a:lstStyle>
          <a:p>
            <a:fld id="{7F16455A-A6E5-448D-A5FB-9290C59FF0E1}" type="slidenum">
              <a:rPr lang="ru-RU" altLang="ru-RU"/>
              <a:pPr/>
              <a:t>‹#›</a:t>
            </a:fld>
            <a:endParaRPr lang="ru-RU" altLang="ru-RU"/>
          </a:p>
        </p:txBody>
      </p:sp>
    </p:spTree>
    <p:extLst>
      <p:ext uri="{BB962C8B-B14F-4D97-AF65-F5344CB8AC3E}">
        <p14:creationId xmlns:p14="http://schemas.microsoft.com/office/powerpoint/2010/main" xmlns="" val="2888718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ru-RU" smtClean="0"/>
              <a:t>Образец заголовка</a:t>
            </a:r>
            <a:endParaRPr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24"/>
          <p:cNvSpPr>
            <a:spLocks noGrp="1"/>
          </p:cNvSpPr>
          <p:nvPr>
            <p:ph type="dt" sz="half" idx="10"/>
          </p:nvPr>
        </p:nvSpPr>
        <p:spPr/>
        <p:txBody>
          <a:bodyPr/>
          <a:lstStyle>
            <a:lvl1pPr>
              <a:defRPr/>
            </a:lvl1pPr>
          </a:lstStyle>
          <a:p>
            <a:pPr>
              <a:defRPr/>
            </a:pPr>
            <a:fld id="{B2FC692F-884C-4722-9AEC-A59FE95746B7}" type="datetimeFigureOut">
              <a:rPr lang="ru-RU"/>
              <a:pPr>
                <a:defRPr/>
              </a:pPr>
              <a:t>30.10.2019</a:t>
            </a:fld>
            <a:endParaRPr lang="ru-RU"/>
          </a:p>
        </p:txBody>
      </p:sp>
      <p:sp>
        <p:nvSpPr>
          <p:cNvPr id="6" name="Нижний колонтитул 17"/>
          <p:cNvSpPr>
            <a:spLocks noGrp="1"/>
          </p:cNvSpPr>
          <p:nvPr>
            <p:ph type="ftr" sz="quarter" idx="11"/>
          </p:nvPr>
        </p:nvSpPr>
        <p:spPr/>
        <p:txBody>
          <a:bodyPr/>
          <a:lstStyle>
            <a:lvl1pPr>
              <a:defRPr/>
            </a:lvl1pPr>
          </a:lstStyle>
          <a:p>
            <a:pPr>
              <a:defRPr/>
            </a:pPr>
            <a:endParaRPr lang="ru-RU"/>
          </a:p>
        </p:txBody>
      </p:sp>
      <p:sp>
        <p:nvSpPr>
          <p:cNvPr id="7" name="Номер слайда 4"/>
          <p:cNvSpPr>
            <a:spLocks noGrp="1"/>
          </p:cNvSpPr>
          <p:nvPr>
            <p:ph type="sldNum" sz="quarter" idx="12"/>
          </p:nvPr>
        </p:nvSpPr>
        <p:spPr/>
        <p:txBody>
          <a:bodyPr/>
          <a:lstStyle>
            <a:lvl1pPr>
              <a:defRPr/>
            </a:lvl1pPr>
          </a:lstStyle>
          <a:p>
            <a:fld id="{A5BE6669-982D-46FA-82BC-0CCE6CB03CC7}" type="slidenum">
              <a:rPr lang="ru-RU" altLang="ru-RU"/>
              <a:pPr/>
              <a:t>‹#›</a:t>
            </a:fld>
            <a:endParaRPr lang="ru-RU" altLang="ru-RU"/>
          </a:p>
        </p:txBody>
      </p:sp>
    </p:spTree>
    <p:extLst>
      <p:ext uri="{BB962C8B-B14F-4D97-AF65-F5344CB8AC3E}">
        <p14:creationId xmlns:p14="http://schemas.microsoft.com/office/powerpoint/2010/main" xmlns="" val="1743192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Скругленный прямоугольник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с одним скругленным углом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ru-RU" smtClean="0"/>
              <a:t>Образец заголовка</a:t>
            </a:r>
            <a:endParaRPr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ru-RU" noProof="0" smtClean="0"/>
              <a:t>Вставка рисунка</a:t>
            </a:r>
            <a:endParaRPr lang="en-US" noProof="0"/>
          </a:p>
        </p:txBody>
      </p:sp>
      <p:sp>
        <p:nvSpPr>
          <p:cNvPr id="7" name="Дата 4"/>
          <p:cNvSpPr>
            <a:spLocks noGrp="1"/>
          </p:cNvSpPr>
          <p:nvPr>
            <p:ph type="dt" sz="half" idx="10"/>
          </p:nvPr>
        </p:nvSpPr>
        <p:spPr/>
        <p:txBody>
          <a:bodyPr/>
          <a:lstStyle>
            <a:lvl1pPr>
              <a:defRPr/>
            </a:lvl1pPr>
            <a:extLst/>
          </a:lstStyle>
          <a:p>
            <a:pPr>
              <a:defRPr/>
            </a:pPr>
            <a:fld id="{220D4EB2-F41B-4930-B5C5-EDB0E7DA3483}" type="datetimeFigureOut">
              <a:rPr lang="ru-RU"/>
              <a:pPr>
                <a:defRPr/>
              </a:pPr>
              <a:t>30.10.2019</a:t>
            </a:fld>
            <a:endParaRPr lang="ru-RU"/>
          </a:p>
        </p:txBody>
      </p:sp>
      <p:sp>
        <p:nvSpPr>
          <p:cNvPr id="8" name="Нижний колонтитул 5"/>
          <p:cNvSpPr>
            <a:spLocks noGrp="1"/>
          </p:cNvSpPr>
          <p:nvPr>
            <p:ph type="ftr" sz="quarter" idx="11"/>
          </p:nvPr>
        </p:nvSpPr>
        <p:spPr/>
        <p:txBody>
          <a:bodyPr/>
          <a:lstStyle>
            <a:lvl1pPr>
              <a:defRPr/>
            </a:lvl1pPr>
            <a:extLst/>
          </a:lstStyle>
          <a:p>
            <a:pPr>
              <a:defRPr/>
            </a:pPr>
            <a:endParaRPr lang="ru-RU"/>
          </a:p>
        </p:txBody>
      </p:sp>
      <p:sp>
        <p:nvSpPr>
          <p:cNvPr id="9" name="Номер слайда 6"/>
          <p:cNvSpPr>
            <a:spLocks noGrp="1"/>
          </p:cNvSpPr>
          <p:nvPr>
            <p:ph type="sldNum" sz="quarter" idx="12"/>
          </p:nvPr>
        </p:nvSpPr>
        <p:spPr/>
        <p:txBody>
          <a:bodyPr/>
          <a:lstStyle>
            <a:lvl1pPr>
              <a:defRPr/>
            </a:lvl1pPr>
          </a:lstStyle>
          <a:p>
            <a:fld id="{EA2031C8-7C23-4080-8D5A-270B517D7F65}" type="slidenum">
              <a:rPr lang="ru-RU" altLang="ru-RU"/>
              <a:pPr/>
              <a:t>‹#›</a:t>
            </a:fld>
            <a:endParaRPr lang="ru-RU" altLang="ru-RU"/>
          </a:p>
        </p:txBody>
      </p:sp>
    </p:spTree>
    <p:extLst>
      <p:ext uri="{BB962C8B-B14F-4D97-AF65-F5344CB8AC3E}">
        <p14:creationId xmlns:p14="http://schemas.microsoft.com/office/powerpoint/2010/main" xmlns="" val="1976899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Заголовок 12"/>
          <p:cNvSpPr>
            <a:spLocks noGrp="1"/>
          </p:cNvSpPr>
          <p:nvPr>
            <p:ph type="title"/>
          </p:nvPr>
        </p:nvSpPr>
        <p:spPr>
          <a:xfrm>
            <a:off x="503238" y="4986338"/>
            <a:ext cx="8183562" cy="1050925"/>
          </a:xfrm>
          <a:prstGeom prst="rect">
            <a:avLst/>
          </a:prstGeom>
        </p:spPr>
        <p:txBody>
          <a:bodyPr vert="horz" anchor="b">
            <a:normAutofit/>
          </a:bodyPr>
          <a:lstStyle/>
          <a:p>
            <a:r>
              <a:rPr lang="ru-RU" smtClean="0"/>
              <a:t>Образец заголовка</a:t>
            </a:r>
            <a:endParaRPr lang="en-US"/>
          </a:p>
        </p:txBody>
      </p:sp>
      <p:sp>
        <p:nvSpPr>
          <p:cNvPr id="1031" name="Текст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25" name="Дата 24"/>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latin typeface="Arial" charset="0"/>
              </a:defRPr>
            </a:lvl1pPr>
            <a:extLst/>
          </a:lstStyle>
          <a:p>
            <a:pPr>
              <a:defRPr/>
            </a:pPr>
            <a:fld id="{34D4AD74-BEC9-41F2-BB03-24508269B98F}" type="datetimeFigureOut">
              <a:rPr lang="ru-RU"/>
              <a:pPr>
                <a:defRPr/>
              </a:pPr>
              <a:t>30.10.2019</a:t>
            </a:fld>
            <a:endParaRPr lang="ru-RU"/>
          </a:p>
        </p:txBody>
      </p:sp>
      <p:sp>
        <p:nvSpPr>
          <p:cNvPr id="18" name="Нижний колонтитул 17"/>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latin typeface="Arial" charset="0"/>
              </a:defRPr>
            </a:lvl1pPr>
            <a:extLst/>
          </a:lstStyle>
          <a:p>
            <a:pPr>
              <a:defRPr/>
            </a:pPr>
            <a:endParaRPr lang="ru-RU"/>
          </a:p>
        </p:txBody>
      </p:sp>
      <p:sp>
        <p:nvSpPr>
          <p:cNvPr id="5" name="Номер слайда 4"/>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7A399"/>
                </a:solidFill>
              </a:defRPr>
            </a:lvl1pPr>
          </a:lstStyle>
          <a:p>
            <a:fld id="{6EFB68C2-044D-419F-9FF3-EDE60FC68494}"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713" r:id="rId1"/>
    <p:sldLayoutId id="2147483706" r:id="rId2"/>
    <p:sldLayoutId id="2147483714" r:id="rId3"/>
    <p:sldLayoutId id="2147483707" r:id="rId4"/>
    <p:sldLayoutId id="2147483708" r:id="rId5"/>
    <p:sldLayoutId id="2147483709" r:id="rId6"/>
    <p:sldLayoutId id="2147483715" r:id="rId7"/>
    <p:sldLayoutId id="2147483710" r:id="rId8"/>
    <p:sldLayoutId id="2147483716" r:id="rId9"/>
    <p:sldLayoutId id="2147483711" r:id="rId10"/>
    <p:sldLayoutId id="2147483712" r:id="rId11"/>
  </p:sldLayoutIdLst>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Calibri" pitchFamily="34" charset="0"/>
        </a:defRPr>
      </a:lvl2pPr>
      <a:lvl3pPr algn="l" rtl="0" eaLnBrk="0" fontAlgn="base" hangingPunct="0">
        <a:spcBef>
          <a:spcPct val="0"/>
        </a:spcBef>
        <a:spcAft>
          <a:spcPct val="0"/>
        </a:spcAft>
        <a:defRPr sz="3600" b="1">
          <a:solidFill>
            <a:srgbClr val="FF8D3E"/>
          </a:solidFill>
          <a:latin typeface="Calibri" pitchFamily="34" charset="0"/>
        </a:defRPr>
      </a:lvl3pPr>
      <a:lvl4pPr algn="l" rtl="0" eaLnBrk="0" fontAlgn="base" hangingPunct="0">
        <a:spcBef>
          <a:spcPct val="0"/>
        </a:spcBef>
        <a:spcAft>
          <a:spcPct val="0"/>
        </a:spcAft>
        <a:defRPr sz="3600" b="1">
          <a:solidFill>
            <a:srgbClr val="FF8D3E"/>
          </a:solidFill>
          <a:latin typeface="Calibri" pitchFamily="34" charset="0"/>
        </a:defRPr>
      </a:lvl4pPr>
      <a:lvl5pPr algn="l" rtl="0" eaLnBrk="0" fontAlgn="base" hangingPunct="0">
        <a:spcBef>
          <a:spcPct val="0"/>
        </a:spcBef>
        <a:spcAft>
          <a:spcPct val="0"/>
        </a:spcAft>
        <a:defRPr sz="3600" b="1">
          <a:solidFill>
            <a:srgbClr val="FF8D3E"/>
          </a:solidFill>
          <a:latin typeface="Calibri" pitchFamily="34" charset="0"/>
        </a:defRPr>
      </a:lvl5pPr>
      <a:lvl6pPr marL="457200" algn="l" rtl="0" fontAlgn="base">
        <a:spcBef>
          <a:spcPct val="0"/>
        </a:spcBef>
        <a:spcAft>
          <a:spcPct val="0"/>
        </a:spcAft>
        <a:defRPr sz="3600" b="1">
          <a:solidFill>
            <a:srgbClr val="FF8D3E"/>
          </a:solidFill>
          <a:latin typeface="Calibri" pitchFamily="34" charset="0"/>
        </a:defRPr>
      </a:lvl6pPr>
      <a:lvl7pPr marL="914400" algn="l" rtl="0" fontAlgn="base">
        <a:spcBef>
          <a:spcPct val="0"/>
        </a:spcBef>
        <a:spcAft>
          <a:spcPct val="0"/>
        </a:spcAft>
        <a:defRPr sz="3600" b="1">
          <a:solidFill>
            <a:srgbClr val="FF8D3E"/>
          </a:solidFill>
          <a:latin typeface="Calibri" pitchFamily="34" charset="0"/>
        </a:defRPr>
      </a:lvl7pPr>
      <a:lvl8pPr marL="1371600" algn="l" rtl="0" fontAlgn="base">
        <a:spcBef>
          <a:spcPct val="0"/>
        </a:spcBef>
        <a:spcAft>
          <a:spcPct val="0"/>
        </a:spcAft>
        <a:defRPr sz="3600" b="1">
          <a:solidFill>
            <a:srgbClr val="FF8D3E"/>
          </a:solidFill>
          <a:latin typeface="Calibri" pitchFamily="34" charset="0"/>
        </a:defRPr>
      </a:lvl8pPr>
      <a:lvl9pPr marL="1828800" algn="l" rtl="0" fontAlgn="base">
        <a:spcBef>
          <a:spcPct val="0"/>
        </a:spcBef>
        <a:spcAft>
          <a:spcPct val="0"/>
        </a:spcAft>
        <a:defRPr sz="3600" b="1">
          <a:solidFill>
            <a:srgbClr val="FF8D3E"/>
          </a:solidFill>
          <a:latin typeface="Calibri"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250825" y="214313"/>
            <a:ext cx="8207375" cy="2135187"/>
          </a:xfrm>
        </p:spPr>
        <p:txBody>
          <a:bodyPr/>
          <a:lstStyle/>
          <a:p>
            <a:pPr algn="ctr" eaLnBrk="1" fontAlgn="auto" hangingPunct="1">
              <a:spcAft>
                <a:spcPts val="0"/>
              </a:spcAft>
              <a:defRPr/>
            </a:pPr>
            <a:r>
              <a:rPr lang="ru-RU" smtClean="0"/>
              <a:t>Система дошкольного воспитания за рубежом</a:t>
            </a:r>
          </a:p>
        </p:txBody>
      </p:sp>
      <p:pic>
        <p:nvPicPr>
          <p:cNvPr id="6147" name="Picture 4" descr="\\OF2\files\Директор\от Веры\к презентации\996c2f82a79a.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1125" y="3933825"/>
            <a:ext cx="8928100" cy="2808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buNone/>
            </a:pPr>
            <a:r>
              <a:rPr lang="ru-RU" b="1" dirty="0" smtClean="0"/>
              <a:t>Институты дошкольного образования в Германии</a:t>
            </a:r>
            <a:endParaRPr lang="ru-RU" dirty="0" smtClean="0"/>
          </a:p>
          <a:p>
            <a:pPr>
              <a:buNone/>
            </a:pPr>
            <a:r>
              <a:rPr lang="ru-RU" dirty="0" smtClean="0"/>
              <a:t>В Германии существует 4 института дошкольного образования.</a:t>
            </a:r>
          </a:p>
          <a:p>
            <a:r>
              <a:rPr lang="ru-RU" b="1" dirty="0" smtClean="0"/>
              <a:t>Ясли (</a:t>
            </a:r>
            <a:r>
              <a:rPr lang="ru-RU" b="1" dirty="0" err="1" smtClean="0"/>
              <a:t>Kinderkrippe</a:t>
            </a:r>
            <a:r>
              <a:rPr lang="ru-RU" b="1" dirty="0" smtClean="0"/>
              <a:t>). </a:t>
            </a:r>
          </a:p>
          <a:p>
            <a:r>
              <a:rPr lang="ru-RU" b="1" dirty="0" smtClean="0"/>
              <a:t>Детский сад (</a:t>
            </a:r>
            <a:r>
              <a:rPr lang="ru-RU" b="1" dirty="0" err="1" smtClean="0"/>
              <a:t>Kindergärten</a:t>
            </a:r>
            <a:r>
              <a:rPr lang="ru-RU" b="1" dirty="0" smtClean="0"/>
              <a:t>).</a:t>
            </a:r>
            <a:r>
              <a:rPr lang="ru-RU" dirty="0" smtClean="0"/>
              <a:t> </a:t>
            </a:r>
          </a:p>
          <a:p>
            <a:r>
              <a:rPr lang="ru-RU" b="1" dirty="0" smtClean="0"/>
              <a:t>Дошкольные классы (</a:t>
            </a:r>
            <a:r>
              <a:rPr lang="ru-RU" b="1" dirty="0" err="1" smtClean="0"/>
              <a:t>Vorklassen</a:t>
            </a:r>
            <a:r>
              <a:rPr lang="ru-RU" b="1" dirty="0" smtClean="0"/>
              <a:t>).</a:t>
            </a:r>
            <a:r>
              <a:rPr lang="ru-RU" dirty="0" smtClean="0"/>
              <a:t> </a:t>
            </a:r>
          </a:p>
          <a:p>
            <a:r>
              <a:rPr lang="ru-RU" b="1" dirty="0" smtClean="0"/>
              <a:t>Детский сад при школе (</a:t>
            </a:r>
            <a:r>
              <a:rPr lang="ru-RU" b="1" dirty="0" err="1" smtClean="0"/>
              <a:t>Schulkindergärten</a:t>
            </a:r>
            <a:r>
              <a:rPr lang="ru-RU" b="1" dirty="0" smtClean="0"/>
              <a:t>).</a:t>
            </a:r>
            <a:r>
              <a:rPr lang="ru-RU" dirty="0" smtClean="0"/>
              <a:t> </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Современные ДС в США работают на основе различных центров, организованных в помещениях и на площадках ДС и предназначенных для организации какого—либо действия.</a:t>
            </a:r>
          </a:p>
          <a:p>
            <a:pPr algn="ctr"/>
            <a:r>
              <a:rPr lang="ru-RU" dirty="0" smtClean="0"/>
              <a:t>1. Центр «</a:t>
            </a:r>
            <a:r>
              <a:rPr lang="ru-RU" dirty="0" err="1" smtClean="0"/>
              <a:t>Социограмма</a:t>
            </a:r>
            <a:r>
              <a:rPr lang="ru-RU" dirty="0" smtClean="0"/>
              <a:t>», или «Центр для организации сложно—ролевой игры».</a:t>
            </a:r>
          </a:p>
          <a:p>
            <a:pPr algn="ctr"/>
            <a:r>
              <a:rPr lang="ru-RU" dirty="0" smtClean="0"/>
              <a:t> 2. Кукольный театр.</a:t>
            </a:r>
          </a:p>
          <a:p>
            <a:pPr algn="ctr"/>
            <a:r>
              <a:rPr lang="ru-RU" dirty="0" smtClean="0"/>
              <a:t> 3. Центр искусства.</a:t>
            </a:r>
          </a:p>
          <a:p>
            <a:pPr algn="ctr"/>
            <a:r>
              <a:rPr lang="ru-RU" dirty="0" smtClean="0"/>
              <a:t> 4. Центр кулинарии.</a:t>
            </a:r>
          </a:p>
          <a:p>
            <a:pPr algn="ctr"/>
            <a:r>
              <a:rPr lang="ru-RU" dirty="0" smtClean="0"/>
              <a:t> 5. Центр игры с песком и водой.</a:t>
            </a:r>
          </a:p>
          <a:p>
            <a:pPr algn="ctr"/>
            <a:r>
              <a:rPr lang="ru-RU" dirty="0" smtClean="0"/>
              <a:t> 6. Научно—математический центр.</a:t>
            </a:r>
          </a:p>
          <a:p>
            <a:pPr algn="ctr"/>
            <a:r>
              <a:rPr lang="ru-RU" dirty="0" smtClean="0"/>
              <a:t> 7. Центр строительства и конструирования.</a:t>
            </a:r>
          </a:p>
          <a:p>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sz="2400" dirty="0" smtClean="0"/>
              <a:t>7.00 – прием детей всех групп на площадке;</a:t>
            </a:r>
          </a:p>
          <a:p>
            <a:r>
              <a:rPr lang="ru-RU" sz="2400" dirty="0" smtClean="0"/>
              <a:t>7.00—9.00 – дети свободно играют на площадке, в помещении;</a:t>
            </a:r>
          </a:p>
          <a:p>
            <a:r>
              <a:rPr lang="ru-RU" sz="2400" dirty="0" smtClean="0"/>
              <a:t>9.00 – начинается учебный день. Все садятся на ковер, воспитатель здоровается с детьми, все вместе вспоминают, какой сегодня день, число, знаменитая дата. Воспитатель побуждает детей рассказывать о важном для них и рассказывает об этом сам. Далее – самостоятельная работа;</a:t>
            </a:r>
          </a:p>
          <a:p>
            <a:r>
              <a:rPr lang="ru-RU" sz="2400" dirty="0" smtClean="0"/>
              <a:t>10.15 (через 45 мин) – работа в центрах заканчивается, дети убирают все за собой и выходят гулять.</a:t>
            </a:r>
          </a:p>
          <a:p>
            <a:r>
              <a:rPr lang="ru-RU" sz="2400" dirty="0" smtClean="0"/>
              <a:t>12.30-14.30 – тихий час</a:t>
            </a:r>
          </a:p>
          <a:p>
            <a:r>
              <a:rPr lang="ru-RU" sz="2400" dirty="0" smtClean="0"/>
              <a:t>14.30 – сок, фрукты. Затем гуляют, лепят, рисуют, играют;</a:t>
            </a:r>
          </a:p>
          <a:p>
            <a:r>
              <a:rPr lang="ru-RU" sz="2400" dirty="0" smtClean="0"/>
              <a:t> 16.00 – уход домой.</a:t>
            </a:r>
          </a:p>
          <a:p>
            <a:endParaRPr lang="ru-RU" sz="2000" dirty="0" smtClean="0"/>
          </a:p>
          <a:p>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r>
              <a:rPr lang="ru-RU" dirty="0" smtClean="0"/>
              <a:t>Успешный человек – это целый комплекс качеств, которые необходимо воспитать в ребёнке. И прежде всего это ответственность. Это характерная черта успешных людей. Это то, что позволяет людям принимать решения и при этом не находить крайних, ни тех с кем придётся делить успех, ни тех, ни тех, кто позаимствует у них часть успеха.</a:t>
            </a:r>
          </a:p>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r>
              <a:rPr lang="ru-RU" b="1" dirty="0" smtClean="0">
                <a:solidFill>
                  <a:srgbClr val="C00000"/>
                </a:solidFill>
              </a:rPr>
              <a:t>Система </a:t>
            </a:r>
            <a:r>
              <a:rPr lang="ru-RU" b="1" dirty="0" err="1" smtClean="0">
                <a:solidFill>
                  <a:srgbClr val="C00000"/>
                </a:solidFill>
              </a:rPr>
              <a:t>селф-мейд</a:t>
            </a:r>
            <a:endParaRPr lang="ru-RU" b="1" dirty="0" smtClean="0">
              <a:solidFill>
                <a:srgbClr val="C00000"/>
              </a:solidFill>
            </a:endParaRPr>
          </a:p>
          <a:p>
            <a:pPr algn="ctr">
              <a:buNone/>
            </a:pPr>
            <a:r>
              <a:rPr lang="ru-RU" b="1" dirty="0" smtClean="0"/>
              <a:t>1. Прежде всего, нужно научить ребёнка достигать результатов собственными усилиями.</a:t>
            </a:r>
            <a:endParaRPr lang="ru-RU" dirty="0" smtClean="0"/>
          </a:p>
          <a:p>
            <a:pPr algn="ctr">
              <a:buNone/>
            </a:pPr>
            <a:r>
              <a:rPr lang="ru-RU" b="1" dirty="0" smtClean="0"/>
              <a:t>2. Воспитывайте в ребёнке осознание последствий, которые наступают по причине его действий.</a:t>
            </a:r>
            <a:r>
              <a:rPr lang="ru-RU" dirty="0" smtClean="0"/>
              <a:t/>
            </a:r>
            <a:br>
              <a:rPr lang="ru-RU" dirty="0" smtClean="0"/>
            </a:br>
            <a:r>
              <a:rPr lang="ru-RU" b="1" dirty="0" smtClean="0"/>
              <a:t> 3. Учите ребёнка ставить цели. </a:t>
            </a:r>
            <a:r>
              <a:rPr lang="ru-RU" dirty="0" smtClean="0"/>
              <a:t/>
            </a:r>
            <a:br>
              <a:rPr lang="ru-RU" dirty="0" smtClean="0"/>
            </a:br>
            <a:r>
              <a:rPr lang="ru-RU" b="1" dirty="0" smtClean="0"/>
              <a:t> 4. Правильно подбирайте мотивацию для ребёнка.</a:t>
            </a:r>
          </a:p>
          <a:p>
            <a:pPr algn="ctr">
              <a:buNone/>
            </a:pPr>
            <a:r>
              <a:rPr lang="ru-RU" b="1" dirty="0" smtClean="0"/>
              <a:t>5. Приучайте ребёнка к решению конфликтов.</a:t>
            </a:r>
            <a:endParaRPr lang="ru-RU" b="1" dirty="0">
              <a:solidFill>
                <a:srgbClr val="C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r>
              <a:rPr lang="ru-RU" dirty="0" smtClean="0"/>
              <a:t>Дошкольное образование во Франции – это та ступень образования, за которую страну очень хвалят за рубежом. И сами французы горды тем, что создали для детей такие условия. Стоит сказать, что дошкольное образование здесь бесплатно, оно финансируется государством. Причем, решение, отдавать или нет своего ребенка на попечение воспитателей, принимают исключительно родители. То есть, посещение дошкольных учреждений не является обязательным.</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sz="2000" dirty="0" smtClean="0"/>
              <a:t>		</a:t>
            </a:r>
            <a:r>
              <a:rPr lang="ru-RU" sz="2400" dirty="0" smtClean="0"/>
              <a:t>Дошкольное образование во Франции включает три ступени. </a:t>
            </a:r>
          </a:p>
          <a:p>
            <a:pPr>
              <a:buNone/>
            </a:pPr>
            <a:r>
              <a:rPr lang="ru-RU" sz="2400" dirty="0" smtClean="0"/>
              <a:t>		В 3-4 года, то есть первое время в детском саду малыши просто играют и адаптируются к новым условиям — никаких развивающих занятий с ними не проводится. В 4-5 лет они начинают осваивать лепку и рисование на регулярных занятиях с воспитателями. А старшая группа 5-6 лет готовится к школе — дети учат буквы и готовят руку к письму.</a:t>
            </a:r>
          </a:p>
          <a:p>
            <a:pPr>
              <a:buNone/>
            </a:pPr>
            <a:r>
              <a:rPr lang="ru-RU" sz="2400" dirty="0" smtClean="0"/>
              <a:t>    		Французская система дошкольного образования включает не только сады, но и ясли. Многие родители отдают детей в такие группы в возрасте 4-6 месяцев. На одного воспитателя в них приходится по 4-5 малышей.</a:t>
            </a:r>
          </a:p>
          <a:p>
            <a:pPr algn="ct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a:xfrm>
            <a:off x="571500" y="0"/>
            <a:ext cx="8229600" cy="1143000"/>
          </a:xfrm>
        </p:spPr>
        <p:txBody>
          <a:bodyPr/>
          <a:lstStyle/>
          <a:p>
            <a:pPr eaLnBrk="1" fontAlgn="auto" hangingPunct="1">
              <a:spcAft>
                <a:spcPts val="0"/>
              </a:spcAft>
              <a:defRPr/>
            </a:pPr>
            <a:endParaRPr lang="ru-RU" dirty="0" smtClean="0">
              <a:solidFill>
                <a:schemeClr val="accent1">
                  <a:tint val="88000"/>
                  <a:satMod val="150000"/>
                </a:schemeClr>
              </a:solidFill>
            </a:endParaRPr>
          </a:p>
        </p:txBody>
      </p:sp>
      <p:sp>
        <p:nvSpPr>
          <p:cNvPr id="3" name="Содержимое 2"/>
          <p:cNvSpPr>
            <a:spLocks noGrp="1"/>
          </p:cNvSpPr>
          <p:nvPr>
            <p:ph idx="1"/>
          </p:nvPr>
        </p:nvSpPr>
        <p:spPr>
          <a:xfrm>
            <a:off x="503238" y="1143000"/>
            <a:ext cx="8183562" cy="4714875"/>
          </a:xfrm>
        </p:spPr>
        <p:txBody>
          <a:bodyPr rtlCol="0">
            <a:normAutofit lnSpcReduction="10000"/>
          </a:bodyPr>
          <a:lstStyle/>
          <a:p>
            <a:pPr marL="265176" indent="-265176" eaLnBrk="1" fontAlgn="auto" hangingPunct="1">
              <a:spcAft>
                <a:spcPts val="0"/>
              </a:spcAft>
              <a:buFont typeface="Arial" pitchFamily="34" charset="0"/>
              <a:buChar char="•"/>
              <a:defRPr/>
            </a:pPr>
            <a:r>
              <a:rPr lang="ru-RU" dirty="0" smtClean="0"/>
              <a:t>В австрийском законе о детском саде в качестве его главной задачи предусмотрено «оказание поддержки и помощи в воспитании детей в семье» </a:t>
            </a:r>
          </a:p>
          <a:p>
            <a:pPr marL="265176" indent="-265176" eaLnBrk="1" fontAlgn="auto" hangingPunct="1">
              <a:spcAft>
                <a:spcPts val="0"/>
              </a:spcAft>
              <a:buFont typeface="Arial" pitchFamily="34" charset="0"/>
              <a:buChar char="•"/>
              <a:defRPr/>
            </a:pPr>
            <a:endParaRPr lang="ru-RU" dirty="0" smtClean="0"/>
          </a:p>
          <a:p>
            <a:pPr marL="265176" indent="-265176" eaLnBrk="1" fontAlgn="auto" hangingPunct="1">
              <a:spcAft>
                <a:spcPts val="0"/>
              </a:spcAft>
              <a:buFont typeface="Arial" pitchFamily="34" charset="0"/>
              <a:buChar char="•"/>
              <a:defRPr/>
            </a:pPr>
            <a:r>
              <a:rPr lang="ru-RU" dirty="0" smtClean="0"/>
              <a:t>Воспитатели в своей работе обязаны развивать задатки детей.</a:t>
            </a:r>
          </a:p>
          <a:p>
            <a:pPr marL="265176" indent="-265176" eaLnBrk="1" fontAlgn="auto" hangingPunct="1">
              <a:spcAft>
                <a:spcPts val="0"/>
              </a:spcAft>
              <a:buFont typeface="Arial" pitchFamily="34" charset="0"/>
              <a:buChar char="•"/>
              <a:defRPr/>
            </a:pPr>
            <a:endParaRPr lang="ru-RU" dirty="0" smtClean="0"/>
          </a:p>
          <a:p>
            <a:pPr marL="265176" indent="-265176" eaLnBrk="1" fontAlgn="auto" hangingPunct="1">
              <a:spcAft>
                <a:spcPts val="0"/>
              </a:spcAft>
              <a:buFont typeface="Arial" pitchFamily="34" charset="0"/>
              <a:buChar char="•"/>
              <a:defRPr/>
            </a:pPr>
            <a:r>
              <a:rPr lang="ru-RU" dirty="0" smtClean="0"/>
              <a:t>При этом ставится задача учитывать традиции, религиозные и социальные ценности семей воспитанников.</a:t>
            </a:r>
          </a:p>
          <a:p>
            <a:pPr marL="265176" indent="-265176" eaLnBrk="1" fontAlgn="auto" hangingPunct="1">
              <a:spcAft>
                <a:spcPts val="0"/>
              </a:spcAft>
              <a:buFont typeface="Arial" pitchFamily="34" charset="0"/>
              <a:buChar char="•"/>
              <a:defRPr/>
            </a:pPr>
            <a:endParaRPr lang="ru-RU"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5989638"/>
            <a:ext cx="8183562" cy="46037"/>
          </a:xfrm>
        </p:spPr>
        <p:txBody>
          <a:bodyPr rtlCol="0">
            <a:normAutofit fontScale="90000"/>
          </a:bodyPr>
          <a:lstStyle/>
          <a:p>
            <a:pPr eaLnBrk="1" fontAlgn="auto" hangingPunct="1">
              <a:spcAft>
                <a:spcPts val="0"/>
              </a:spcAft>
              <a:defRPr/>
            </a:pPr>
            <a:r>
              <a:rPr lang="ru-RU" dirty="0" smtClean="0">
                <a:solidFill>
                  <a:schemeClr val="accent1">
                    <a:tint val="88000"/>
                    <a:satMod val="150000"/>
                  </a:schemeClr>
                </a:solidFill>
              </a:rPr>
              <a:t/>
            </a:r>
            <a:br>
              <a:rPr lang="ru-RU" dirty="0" smtClean="0">
                <a:solidFill>
                  <a:schemeClr val="accent1">
                    <a:tint val="88000"/>
                    <a:satMod val="150000"/>
                  </a:schemeClr>
                </a:solidFill>
              </a:rPr>
            </a:br>
            <a:endParaRPr lang="ru-RU" dirty="0" smtClean="0">
              <a:solidFill>
                <a:schemeClr val="accent1">
                  <a:tint val="88000"/>
                  <a:satMod val="150000"/>
                </a:schemeClr>
              </a:solidFill>
            </a:endParaRPr>
          </a:p>
        </p:txBody>
      </p:sp>
      <p:sp>
        <p:nvSpPr>
          <p:cNvPr id="18435" name="Содержимое 2"/>
          <p:cNvSpPr>
            <a:spLocks noGrp="1"/>
          </p:cNvSpPr>
          <p:nvPr>
            <p:ph idx="1"/>
          </p:nvPr>
        </p:nvSpPr>
        <p:spPr>
          <a:xfrm>
            <a:off x="503238" y="530225"/>
            <a:ext cx="8183562" cy="5541963"/>
          </a:xfrm>
        </p:spPr>
        <p:txBody>
          <a:bodyPr/>
          <a:lstStyle/>
          <a:p>
            <a:pPr eaLnBrk="1" hangingPunct="1">
              <a:buFont typeface="Wingdings 2" panose="05020102010507070707" pitchFamily="18" charset="2"/>
              <a:buNone/>
            </a:pPr>
            <a:r>
              <a:rPr lang="ru-RU" altLang="ru-RU" sz="2400" b="1" smtClean="0"/>
              <a:t>Программа для детского сада  в Австрии включает: </a:t>
            </a:r>
          </a:p>
          <a:p>
            <a:pPr eaLnBrk="1" hangingPunct="1">
              <a:buFont typeface="Arial" panose="020B0604020202020204" pitchFamily="34" charset="0"/>
              <a:buChar char="•"/>
            </a:pPr>
            <a:endParaRPr lang="ru-RU" altLang="ru-RU" sz="2400" b="1" smtClean="0"/>
          </a:p>
          <a:p>
            <a:pPr eaLnBrk="1" hangingPunct="1">
              <a:buFont typeface="Arial" panose="020B0604020202020204" pitchFamily="34" charset="0"/>
              <a:buChar char="•"/>
            </a:pPr>
            <a:r>
              <a:rPr lang="ru-RU" altLang="ru-RU" sz="2400" smtClean="0"/>
              <a:t>Эмоциональное воспитание</a:t>
            </a:r>
          </a:p>
          <a:p>
            <a:pPr eaLnBrk="1" hangingPunct="1">
              <a:buFont typeface="Arial" panose="020B0604020202020204" pitchFamily="34" charset="0"/>
              <a:buChar char="•"/>
            </a:pPr>
            <a:r>
              <a:rPr lang="ru-RU" altLang="ru-RU" sz="2400" smtClean="0"/>
              <a:t>Социальное поведение</a:t>
            </a:r>
          </a:p>
          <a:p>
            <a:pPr eaLnBrk="1" hangingPunct="1">
              <a:buFont typeface="Arial" panose="020B0604020202020204" pitchFamily="34" charset="0"/>
              <a:buChar char="•"/>
            </a:pPr>
            <a:r>
              <a:rPr lang="ru-RU" altLang="ru-RU" sz="2400" smtClean="0"/>
              <a:t>Сексуальное воспитание</a:t>
            </a:r>
          </a:p>
          <a:p>
            <a:pPr eaLnBrk="1" hangingPunct="1">
              <a:buFont typeface="Arial" panose="020B0604020202020204" pitchFamily="34" charset="0"/>
              <a:buChar char="•"/>
            </a:pPr>
            <a:r>
              <a:rPr lang="ru-RU" altLang="ru-RU" sz="2400" smtClean="0"/>
              <a:t>Развитие творчества</a:t>
            </a:r>
          </a:p>
          <a:p>
            <a:pPr eaLnBrk="1" hangingPunct="1">
              <a:buFont typeface="Arial" panose="020B0604020202020204" pitchFamily="34" charset="0"/>
              <a:buChar char="•"/>
            </a:pPr>
            <a:r>
              <a:rPr lang="ru-RU" altLang="ru-RU" sz="2400" smtClean="0"/>
              <a:t>Развитие мышления</a:t>
            </a:r>
          </a:p>
          <a:p>
            <a:pPr eaLnBrk="1" hangingPunct="1">
              <a:buFont typeface="Arial" panose="020B0604020202020204" pitchFamily="34" charset="0"/>
              <a:buChar char="•"/>
            </a:pPr>
            <a:r>
              <a:rPr lang="ru-RU" altLang="ru-RU" sz="2400" smtClean="0"/>
              <a:t>Формирование речи</a:t>
            </a:r>
          </a:p>
          <a:p>
            <a:pPr eaLnBrk="1" hangingPunct="1">
              <a:buFont typeface="Arial" panose="020B0604020202020204" pitchFamily="34" charset="0"/>
              <a:buChar char="•"/>
            </a:pPr>
            <a:r>
              <a:rPr lang="ru-RU" altLang="ru-RU" sz="2400" smtClean="0"/>
              <a:t>Развитие движений</a:t>
            </a:r>
          </a:p>
          <a:p>
            <a:pPr eaLnBrk="1" hangingPunct="1">
              <a:buFont typeface="Arial" panose="020B0604020202020204" pitchFamily="34" charset="0"/>
              <a:buChar char="•"/>
            </a:pPr>
            <a:r>
              <a:rPr lang="ru-RU" altLang="ru-RU" sz="2400" smtClean="0"/>
              <a:t>Успешная учебная деятельность</a:t>
            </a:r>
          </a:p>
          <a:p>
            <a:pPr eaLnBrk="1" hangingPunct="1">
              <a:buFont typeface="Arial" panose="020B0604020202020204" pitchFamily="34" charset="0"/>
              <a:buChar char="•"/>
            </a:pPr>
            <a:r>
              <a:rPr lang="ru-RU" altLang="ru-RU" sz="2400" smtClean="0"/>
              <a:t>Экологическое поведение</a:t>
            </a:r>
          </a:p>
          <a:p>
            <a:pPr eaLnBrk="1" hangingPunct="1">
              <a:buFont typeface="Arial" panose="020B0604020202020204" pitchFamily="34" charset="0"/>
              <a:buChar char="•"/>
            </a:pPr>
            <a:endParaRPr lang="ru-RU" altLang="ru-RU" sz="2400" smtClean="0"/>
          </a:p>
          <a:p>
            <a:pPr eaLnBrk="1" hangingPunct="1">
              <a:buFont typeface="Arial" panose="020B0604020202020204" pitchFamily="34" charset="0"/>
              <a:buChar char="•"/>
            </a:pPr>
            <a:endParaRPr lang="ru-RU" altLang="ru-RU" sz="24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buNone/>
            </a:pPr>
            <a:r>
              <a:rPr lang="ru-RU" dirty="0" smtClean="0"/>
              <a:t>  		Одна из самых развитых систем ДОУ в Китае. Особое внимание уделяется зрению детей, выработке эстетического восприятия, создаются отличные условия для физиологического и психического развития. 	Педагоги формируют истоки культуры и манер у детей, помогают им социализироваться, изучаются культурные особенности страны и её традиции.</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238" y="857233"/>
            <a:ext cx="7783512" cy="4857768"/>
          </a:xfrm>
        </p:spPr>
        <p:txBody>
          <a:bodyPr rtlCol="0">
            <a:normAutofit/>
          </a:bodyPr>
          <a:lstStyle/>
          <a:p>
            <a:pPr marL="265176" indent="-265176" eaLnBrk="1" fontAlgn="auto" hangingPunct="1">
              <a:spcAft>
                <a:spcPts val="0"/>
              </a:spcAft>
              <a:buNone/>
              <a:defRPr/>
            </a:pPr>
            <a:r>
              <a:rPr lang="ru-RU" sz="2600" dirty="0" smtClean="0"/>
              <a:t>  	Дети были всегда, но не всегда общество специально ставило вопрос о том, как к детям относиться, что с ними делать и к чему готовить</a:t>
            </a:r>
          </a:p>
          <a:p>
            <a:pPr marL="265176" indent="-265176" eaLnBrk="1" fontAlgn="auto" hangingPunct="1">
              <a:spcAft>
                <a:spcPts val="0"/>
              </a:spcAft>
              <a:buFont typeface="Arial" pitchFamily="34" charset="0"/>
              <a:buChar char="•"/>
              <a:defRPr/>
            </a:pPr>
            <a:endParaRPr lang="ru-RU" sz="2600" dirty="0" smtClean="0"/>
          </a:p>
          <a:p>
            <a:pPr marL="265176" indent="-265176" eaLnBrk="1" fontAlgn="auto" hangingPunct="1">
              <a:spcAft>
                <a:spcPts val="0"/>
              </a:spcAft>
              <a:buFont typeface="Arial" pitchFamily="34" charset="0"/>
              <a:buChar char="•"/>
              <a:defRPr/>
            </a:pPr>
            <a:r>
              <a:rPr lang="ru-RU" sz="2600" dirty="0" smtClean="0"/>
              <a:t>В истории человечества всегда существовали (и сейчас существуют) цивилизации, в которых дети есть, а детство отсутствует.</a:t>
            </a:r>
          </a:p>
          <a:p>
            <a:pPr marL="265176" indent="-265176" eaLnBrk="1" fontAlgn="auto" hangingPunct="1">
              <a:spcAft>
                <a:spcPts val="0"/>
              </a:spcAft>
              <a:buFont typeface="Arial" pitchFamily="34" charset="0"/>
              <a:buChar char="•"/>
              <a:defRPr/>
            </a:pPr>
            <a:endParaRPr lang="ru-RU"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572008"/>
            <a:ext cx="8183880" cy="1463032"/>
          </a:xfrm>
        </p:spPr>
        <p:txBody>
          <a:bodyPr>
            <a:normAutofit/>
          </a:bodyPr>
          <a:lstStyle/>
          <a:p>
            <a:r>
              <a:rPr lang="ru-RU" dirty="0" smtClean="0"/>
              <a:t/>
            </a:r>
            <a:br>
              <a:rPr lang="ru-RU" dirty="0" smtClean="0"/>
            </a:br>
            <a:endParaRPr lang="ru-RU" dirty="0"/>
          </a:p>
        </p:txBody>
      </p:sp>
      <p:pic>
        <p:nvPicPr>
          <p:cNvPr id="4" name="Содержимое 3" descr="5Â ÑÐµÐºÑÐµÑÐ¾Ð² Ð²Ð¾ÑÐ¿Ð¸ÑÐ°Ð½Ð¸Ñ, ÐºÐ¾ÑÐ¾ÑÑÐµ Ð´ÐµÐ»Ð°ÑÑ ÑÐ¿Ð¾Ð½ÑÐºÐ¸Ñ Ð´ÐµÑÐµÐ¹ Ð¼ÐµÑÑÐ¾Ð¹ Ð»ÑÐ±Ð¾Ð³Ð¾ ÑÐ¾Ð´Ð¸ÑÐµÐ»Ñ"/>
          <p:cNvPicPr>
            <a:picLocks noGrp="1"/>
          </p:cNvPicPr>
          <p:nvPr>
            <p:ph idx="1"/>
          </p:nvPr>
        </p:nvPicPr>
        <p:blipFill>
          <a:blip r:embed="rId2" cstate="print"/>
          <a:srcRect/>
          <a:stretch>
            <a:fillRect/>
          </a:stretch>
        </p:blipFill>
        <p:spPr bwMode="auto">
          <a:xfrm>
            <a:off x="1357290" y="785794"/>
            <a:ext cx="6191250" cy="676275"/>
          </a:xfrm>
          <a:prstGeom prst="rect">
            <a:avLst/>
          </a:prstGeom>
          <a:noFill/>
          <a:ln w="9525">
            <a:noFill/>
            <a:miter lim="800000"/>
            <a:headEnd/>
            <a:tailEnd/>
          </a:ln>
        </p:spPr>
      </p:pic>
      <p:sp>
        <p:nvSpPr>
          <p:cNvPr id="7" name="Прямоугольник 6"/>
          <p:cNvSpPr/>
          <p:nvPr/>
        </p:nvSpPr>
        <p:spPr>
          <a:xfrm>
            <a:off x="642910" y="1571612"/>
            <a:ext cx="7358114" cy="923330"/>
          </a:xfrm>
          <a:prstGeom prst="rect">
            <a:avLst/>
          </a:prstGeom>
        </p:spPr>
        <p:txBody>
          <a:bodyPr wrap="square">
            <a:spAutoFit/>
          </a:bodyPr>
          <a:lstStyle/>
          <a:p>
            <a:pPr algn="ctr"/>
            <a:r>
              <a:rPr lang="ru-RU" dirty="0" smtClean="0"/>
              <a:t>Связь «мама — ребенок» выражается и на эмоциональном уровне: мама принимает все, что он делает, с любовью, терпением и заботой: ребенок для нее идеален.</a:t>
            </a:r>
            <a:endParaRPr lang="ru-RU" dirty="0"/>
          </a:p>
        </p:txBody>
      </p:sp>
      <p:pic>
        <p:nvPicPr>
          <p:cNvPr id="8" name="Рисунок 7" descr="5Â ÑÐµÐºÑÐµÑÐ¾Ð² Ð²Ð¾ÑÐ¿Ð¸ÑÐ°Ð½Ð¸Ñ, ÐºÐ¾ÑÐ¾ÑÑÐµ Ð´ÐµÐ»Ð°ÑÑ ÑÐ¿Ð¾Ð½ÑÐºÐ¸Ñ Ð´ÐµÑÐµÐ¹ Ð¼ÐµÑÑÐ¾Ð¹ Ð»ÑÐ±Ð¾Ð³Ð¾ ÑÐ¾Ð´Ð¸ÑÐµÐ»Ñ"/>
          <p:cNvPicPr/>
          <p:nvPr/>
        </p:nvPicPr>
        <p:blipFill>
          <a:blip r:embed="rId3" cstate="print"/>
          <a:srcRect/>
          <a:stretch>
            <a:fillRect/>
          </a:stretch>
        </p:blipFill>
        <p:spPr bwMode="auto">
          <a:xfrm>
            <a:off x="1857356" y="2571744"/>
            <a:ext cx="4868855" cy="350046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1571612"/>
            <a:ext cx="8186766" cy="1143008"/>
          </a:xfrm>
        </p:spPr>
        <p:txBody>
          <a:bodyPr>
            <a:normAutofit/>
          </a:bodyPr>
          <a:lstStyle/>
          <a:p>
            <a:pPr algn="ctr"/>
            <a:r>
              <a:rPr lang="ru-RU" sz="2800" dirty="0" smtClean="0">
                <a:solidFill>
                  <a:schemeClr val="tx1"/>
                </a:solidFill>
              </a:rPr>
              <a:t>Семья — это ближний круг, в котором царит «</a:t>
            </a:r>
            <a:r>
              <a:rPr lang="ru-RU" sz="2800" dirty="0" err="1" smtClean="0">
                <a:solidFill>
                  <a:schemeClr val="tx1"/>
                </a:solidFill>
              </a:rPr>
              <a:t>амаэ</a:t>
            </a:r>
            <a:r>
              <a:rPr lang="ru-RU" sz="2800" dirty="0" smtClean="0">
                <a:solidFill>
                  <a:schemeClr val="tx1"/>
                </a:solidFill>
              </a:rPr>
              <a:t>» и где всегда поддержат и позаботятся.</a:t>
            </a:r>
            <a:endParaRPr lang="ru-RU" sz="2800" dirty="0">
              <a:solidFill>
                <a:schemeClr val="tx1"/>
              </a:solidFill>
            </a:endParaRPr>
          </a:p>
        </p:txBody>
      </p:sp>
      <p:pic>
        <p:nvPicPr>
          <p:cNvPr id="4" name="Содержимое 3" descr="5Â ÑÐµÐºÑÐµÑÐ¾Ð² Ð²Ð¾ÑÐ¿Ð¸ÑÐ°Ð½Ð¸Ñ, ÐºÐ¾ÑÐ¾ÑÑÐµ Ð´ÐµÐ»Ð°ÑÑ ÑÐ¿Ð¾Ð½ÑÐºÐ¸Ñ Ð´ÐµÑÐµÐ¹ Ð¼ÐµÑÑÐ¾Ð¹ Ð»ÑÐ±Ð¾Ð³Ð¾ ÑÐ¾Ð´Ð¸ÑÐµÐ»Ñ"/>
          <p:cNvPicPr>
            <a:picLocks noGrp="1"/>
          </p:cNvPicPr>
          <p:nvPr>
            <p:ph idx="1"/>
          </p:nvPr>
        </p:nvPicPr>
        <p:blipFill>
          <a:blip r:embed="rId2" cstate="print"/>
          <a:srcRect/>
          <a:stretch>
            <a:fillRect/>
          </a:stretch>
        </p:blipFill>
        <p:spPr bwMode="auto">
          <a:xfrm>
            <a:off x="1500166" y="642918"/>
            <a:ext cx="6191250" cy="676275"/>
          </a:xfrm>
          <a:prstGeom prst="rect">
            <a:avLst/>
          </a:prstGeom>
          <a:noFill/>
          <a:ln w="9525">
            <a:noFill/>
            <a:miter lim="800000"/>
            <a:headEnd/>
            <a:tailEnd/>
          </a:ln>
        </p:spPr>
      </p:pic>
      <p:pic>
        <p:nvPicPr>
          <p:cNvPr id="2051" name="Picture 3" descr="C:\Users\Алексей\Desktop\cosme14.jpg"/>
          <p:cNvPicPr>
            <a:picLocks noChangeAspect="1" noChangeArrowheads="1"/>
          </p:cNvPicPr>
          <p:nvPr/>
        </p:nvPicPr>
        <p:blipFill>
          <a:blip r:embed="rId3" cstate="print"/>
          <a:srcRect/>
          <a:stretch>
            <a:fillRect/>
          </a:stretch>
        </p:blipFill>
        <p:spPr bwMode="auto">
          <a:xfrm>
            <a:off x="2071670" y="3071810"/>
            <a:ext cx="4786314" cy="3192471"/>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5Â ÑÐµÐºÑÐµÑÐ¾Ð² Ð²Ð¾ÑÐ¿Ð¸ÑÐ°Ð½Ð¸Ñ, ÐºÐ¾ÑÐ¾ÑÑÐµ Ð´ÐµÐ»Ð°ÑÑ ÑÐ¿Ð¾Ð½ÑÐºÐ¸Ñ Ð´ÐµÑÐµÐ¹ Ð¼ÐµÑÑÐ¾Ð¹ Ð»ÑÐ±Ð¾Ð³Ð¾ ÑÐ¾Ð´Ð¸ÑÐµÐ»Ñ"/>
          <p:cNvPicPr>
            <a:picLocks noGrp="1"/>
          </p:cNvPicPr>
          <p:nvPr>
            <p:ph idx="1"/>
          </p:nvPr>
        </p:nvPicPr>
        <p:blipFill>
          <a:blip r:embed="rId2" cstate="print"/>
          <a:srcRect/>
          <a:stretch>
            <a:fillRect/>
          </a:stretch>
        </p:blipFill>
        <p:spPr bwMode="auto">
          <a:xfrm>
            <a:off x="1571604" y="500042"/>
            <a:ext cx="6191250" cy="676275"/>
          </a:xfrm>
          <a:prstGeom prst="rect">
            <a:avLst/>
          </a:prstGeom>
          <a:noFill/>
          <a:ln w="9525">
            <a:noFill/>
            <a:miter lim="800000"/>
            <a:headEnd/>
            <a:tailEnd/>
          </a:ln>
        </p:spPr>
      </p:pic>
      <p:pic>
        <p:nvPicPr>
          <p:cNvPr id="5" name="Рисунок 4" descr="5Â ÑÐµÐºÑÐµÑÐ¾Ð² Ð²Ð¾ÑÐ¿Ð¸ÑÐ°Ð½Ð¸Ñ, ÐºÐ¾ÑÐ¾ÑÑÐµ Ð´ÐµÐ»Ð°ÑÑ ÑÐ¿Ð¾Ð½ÑÐºÐ¸Ñ Ð´ÐµÑÐµÐ¹ Ð¼ÐµÑÑÐ¾Ð¹ Ð»ÑÐ±Ð¾Ð³Ð¾ ÑÐ¾Ð´Ð¸ÑÐµÐ»Ñ"/>
          <p:cNvPicPr/>
          <p:nvPr/>
        </p:nvPicPr>
        <p:blipFill>
          <a:blip r:embed="rId3" cstate="print"/>
          <a:srcRect/>
          <a:stretch>
            <a:fillRect/>
          </a:stretch>
        </p:blipFill>
        <p:spPr bwMode="auto">
          <a:xfrm>
            <a:off x="2928926" y="1357298"/>
            <a:ext cx="3613154" cy="4680301"/>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1785926"/>
            <a:ext cx="8183880" cy="3071834"/>
          </a:xfrm>
        </p:spPr>
        <p:txBody>
          <a:bodyPr>
            <a:normAutofit fontScale="90000"/>
          </a:bodyPr>
          <a:lstStyle/>
          <a:p>
            <a:pPr algn="ctr"/>
            <a:r>
              <a:rPr lang="ru-RU" dirty="0" smtClean="0">
                <a:solidFill>
                  <a:schemeClr val="tx1"/>
                </a:solidFill>
              </a:rPr>
              <a:t>Чтобы научить ребенка жить в коллективном обществе, нужно прежде всего показать ему, что значит видеть и уважать чувства и интересы окружающих.</a:t>
            </a:r>
            <a:br>
              <a:rPr lang="ru-RU" dirty="0" smtClean="0">
                <a:solidFill>
                  <a:schemeClr val="tx1"/>
                </a:solidFill>
              </a:rPr>
            </a:br>
            <a:endParaRPr lang="ru-RU" dirty="0">
              <a:solidFill>
                <a:schemeClr val="tx1"/>
              </a:solidFill>
            </a:endParaRPr>
          </a:p>
        </p:txBody>
      </p:sp>
      <p:pic>
        <p:nvPicPr>
          <p:cNvPr id="4" name="Содержимое 3" descr="5Â ÑÐµÐºÑÐµÑÐ¾Ð² Ð²Ð¾ÑÐ¿Ð¸ÑÐ°Ð½Ð¸Ñ, ÐºÐ¾ÑÐ¾ÑÑÐµ Ð´ÐµÐ»Ð°ÑÑ ÑÐ¿Ð¾Ð½ÑÐºÐ¸Ñ Ð´ÐµÑÐµÐ¹ Ð¼ÐµÑÑÐ¾Ð¹ Ð»ÑÐ±Ð¾Ð³Ð¾ ÑÐ¾Ð´Ð¸ÑÐµÐ»Ñ"/>
          <p:cNvPicPr>
            <a:picLocks noGrp="1"/>
          </p:cNvPicPr>
          <p:nvPr>
            <p:ph idx="1"/>
          </p:nvPr>
        </p:nvPicPr>
        <p:blipFill>
          <a:blip r:embed="rId2" cstate="print"/>
          <a:srcRect/>
          <a:stretch>
            <a:fillRect/>
          </a:stretch>
        </p:blipFill>
        <p:spPr bwMode="auto">
          <a:xfrm>
            <a:off x="1571604" y="571480"/>
            <a:ext cx="6191250" cy="6762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928662" y="530352"/>
            <a:ext cx="7758138" cy="2684334"/>
          </a:xfrm>
        </p:spPr>
        <p:txBody>
          <a:bodyPr/>
          <a:lstStyle/>
          <a:p>
            <a:pPr algn="ctr">
              <a:buNone/>
            </a:pPr>
            <a:r>
              <a:rPr lang="ru-RU" dirty="0" smtClean="0"/>
              <a:t>		Назначение дошкольных учреждений – не просто образование, а воспитание и всестороннее развитие будущих граждан. Оно зарождает в юных умах понимание общей ответственности и командного сознания.</a:t>
            </a:r>
          </a:p>
          <a:p>
            <a:endParaRPr lang="ru-RU" dirty="0"/>
          </a:p>
        </p:txBody>
      </p:sp>
      <p:pic>
        <p:nvPicPr>
          <p:cNvPr id="40963" name="Picture 3" descr="C:\Users\Алексей\Desktop\7b76245f4d5aec2a5fbd1e07046f9e59.jpg"/>
          <p:cNvPicPr>
            <a:picLocks noChangeAspect="1" noChangeArrowheads="1"/>
          </p:cNvPicPr>
          <p:nvPr/>
        </p:nvPicPr>
        <p:blipFill>
          <a:blip r:embed="rId2" cstate="print"/>
          <a:srcRect/>
          <a:stretch>
            <a:fillRect/>
          </a:stretch>
        </p:blipFill>
        <p:spPr bwMode="auto">
          <a:xfrm>
            <a:off x="642910" y="3214686"/>
            <a:ext cx="3262311" cy="3226560"/>
          </a:xfrm>
          <a:prstGeom prst="rect">
            <a:avLst/>
          </a:prstGeom>
          <a:noFill/>
        </p:spPr>
      </p:pic>
      <p:pic>
        <p:nvPicPr>
          <p:cNvPr id="40964" name="Picture 4" descr="C:\Users\Алексей\Desktop\880030d230b3.jpg"/>
          <p:cNvPicPr>
            <a:picLocks noChangeAspect="1" noChangeArrowheads="1"/>
          </p:cNvPicPr>
          <p:nvPr/>
        </p:nvPicPr>
        <p:blipFill>
          <a:blip r:embed="rId3" cstate="print"/>
          <a:srcRect/>
          <a:stretch>
            <a:fillRect/>
          </a:stretch>
        </p:blipFill>
        <p:spPr bwMode="auto">
          <a:xfrm>
            <a:off x="4071934" y="3214686"/>
            <a:ext cx="4596219" cy="3205107"/>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just">
              <a:buNone/>
            </a:pPr>
            <a:r>
              <a:rPr lang="ru-RU" dirty="0" smtClean="0"/>
              <a:t>		Очень развита дошкольная образовательная система Японии — помимо многочисленных кружков и секций, направленных на выявление талантов и способностей у каждого ребенка, наблюдается серьезное отношение к состоянию здоровья всех детей. </a:t>
            </a:r>
          </a:p>
          <a:p>
            <a:pPr algn="just">
              <a:buNone/>
            </a:pPr>
            <a:r>
              <a:rPr lang="ru-RU" dirty="0" smtClean="0"/>
              <a:t>		В каждом детском саду имеется штат медработников (куратор здоровья, фармацевт, терапевт), а практически все детские сады имеют бассейны, которые можно посещать во время каникул.</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buNone/>
            </a:pPr>
            <a:r>
              <a:rPr lang="ru-RU" dirty="0" smtClean="0"/>
              <a:t>		Интересно дошкольное образование в Индии — там нет привычных в понимании европейца детских садов. Есть или специальные заведения, где можно оставить детей на целый день, или подготовительные школы, в которых ребенок должен обязательно обучаться перед поступлением в школу. </a:t>
            </a:r>
          </a:p>
          <a:p>
            <a:pPr>
              <a:buNone/>
            </a:pPr>
            <a:r>
              <a:rPr lang="ru-RU" dirty="0" smtClean="0"/>
              <a:t>		Особое внимание отводится подготовке ребенка перед школой, а также углубление общих знаний.</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22313" y="2143125"/>
            <a:ext cx="7772400" cy="1071563"/>
          </a:xfrm>
        </p:spPr>
        <p:txBody>
          <a:bodyPr>
            <a:normAutofit/>
          </a:bodyPr>
          <a:lstStyle/>
          <a:p>
            <a:pPr algn="ctr" eaLnBrk="1" fontAlgn="auto" hangingPunct="1">
              <a:spcAft>
                <a:spcPts val="0"/>
              </a:spcAft>
              <a:buFont typeface="Wingdings 2"/>
              <a:buNone/>
              <a:defRPr/>
            </a:pPr>
            <a:r>
              <a:rPr lang="ru-RU" sz="4400" b="1" dirty="0" smtClean="0">
                <a:solidFill>
                  <a:schemeClr val="tx1"/>
                </a:solidFill>
              </a:rPr>
              <a:t>Спасибо за внимание!</a:t>
            </a:r>
            <a:endParaRPr lang="ru-RU" sz="4400" b="1"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4983163"/>
            <a:ext cx="8183562" cy="1052512"/>
          </a:xfrm>
        </p:spPr>
        <p:txBody>
          <a:bodyPr/>
          <a:lstStyle/>
          <a:p>
            <a:pPr eaLnBrk="1" fontAlgn="auto" hangingPunct="1">
              <a:spcAft>
                <a:spcPts val="0"/>
              </a:spcAft>
              <a:defRPr/>
            </a:pPr>
            <a:endParaRPr lang="ru-RU">
              <a:solidFill>
                <a:schemeClr val="accent1">
                  <a:tint val="88000"/>
                  <a:satMod val="150000"/>
                </a:schemeClr>
              </a:solidFill>
            </a:endParaRPr>
          </a:p>
        </p:txBody>
      </p:sp>
      <p:pic>
        <p:nvPicPr>
          <p:cNvPr id="8195" name="Содержимое 3" descr="285.jpg"/>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571500" y="500063"/>
            <a:ext cx="4365625" cy="3092450"/>
          </a:xfrm>
        </p:spPr>
      </p:pic>
      <p:pic>
        <p:nvPicPr>
          <p:cNvPr id="8196" name="Рисунок 4" descr="20.jp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72125" y="1857375"/>
            <a:ext cx="3214688" cy="4286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Рисунок 5" descr="1280985642_doseng.org_1.jpg"/>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28688" y="3619500"/>
            <a:ext cx="3429000" cy="246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Рисунок 6" descr="519004_Zipjxm.jpeg"/>
          <p:cNvPicPr>
            <a:picLocks noChangeAspect="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86375" y="357188"/>
            <a:ext cx="3298825" cy="2371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722376" y="642918"/>
            <a:ext cx="7772400" cy="1428760"/>
          </a:xfrm>
        </p:spPr>
        <p:txBody>
          <a:bodyPr/>
          <a:lstStyle/>
          <a:p>
            <a:r>
              <a:rPr lang="ru-RU" dirty="0"/>
              <a:t>Воспитательная система - это</a:t>
            </a:r>
          </a:p>
        </p:txBody>
      </p:sp>
      <p:sp>
        <p:nvSpPr>
          <p:cNvPr id="41987" name="Rectangle 3"/>
          <p:cNvSpPr>
            <a:spLocks noGrp="1" noChangeArrowheads="1"/>
          </p:cNvSpPr>
          <p:nvPr>
            <p:ph type="subTitle" idx="1"/>
          </p:nvPr>
        </p:nvSpPr>
        <p:spPr>
          <a:xfrm>
            <a:off x="381000" y="2667000"/>
            <a:ext cx="8382000" cy="3429000"/>
          </a:xfrm>
          <a:solidFill>
            <a:srgbClr val="FFCC99"/>
          </a:solidFill>
        </p:spPr>
        <p:txBody>
          <a:bodyPr/>
          <a:lstStyle/>
          <a:p>
            <a:pPr algn="just"/>
            <a:endParaRPr lang="ru-RU" dirty="0">
              <a:solidFill>
                <a:srgbClr val="000000"/>
              </a:solidFill>
              <a:latin typeface="Times New Roman" pitchFamily="18" charset="0"/>
            </a:endParaRPr>
          </a:p>
          <a:p>
            <a:pPr algn="just"/>
            <a:r>
              <a:rPr lang="ru-RU" dirty="0">
                <a:solidFill>
                  <a:srgbClr val="000000"/>
                </a:solidFill>
                <a:cs typeface="Times New Roman" pitchFamily="18" charset="0"/>
              </a:rPr>
              <a:t>взаимодействие основных компонентов воспитания: субъекты, цели, содержание, способы деятельности, отношения, с другой -  это целостный социальный организм, обладающий определенным образом  коллективной жизни, психологическим климатом.</a:t>
            </a:r>
            <a:endParaRPr lang="ru-RU" dirty="0">
              <a:cs typeface="Times New Roman" pitchFamily="18" charset="0"/>
            </a:endParaRP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41987">
                                            <p:txEl>
                                              <p:pRg st="1" end="1"/>
                                            </p:txEl>
                                          </p:spTgt>
                                        </p:tgtEl>
                                        <p:attrNameLst>
                                          <p:attrName>style.visibility</p:attrName>
                                        </p:attrNameLst>
                                      </p:cBhvr>
                                      <p:to>
                                        <p:strVal val="visible"/>
                                      </p:to>
                                    </p:set>
                                    <p:anim calcmode="lin" valueType="num">
                                      <p:cBhvr additive="base">
                                        <p:cTn id="7" dur="300" fill="hold"/>
                                        <p:tgtEl>
                                          <p:spTgt spid="41987">
                                            <p:txEl>
                                              <p:pRg st="1" end="1"/>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41987">
                                            <p:txEl>
                                              <p:pRg st="1" end="1"/>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algn="ctr"/>
            <a:endParaRPr lang="ru-RU" dirty="0" smtClean="0">
              <a:solidFill>
                <a:srgbClr val="000000"/>
              </a:solidFill>
              <a:cs typeface="Times New Roman" pitchFamily="18" charset="0"/>
            </a:endParaRPr>
          </a:p>
          <a:p>
            <a:pPr algn="ctr"/>
            <a:endParaRPr lang="ru-RU" dirty="0" smtClean="0">
              <a:solidFill>
                <a:srgbClr val="000000"/>
              </a:solidFill>
              <a:cs typeface="Times New Roman" pitchFamily="18" charset="0"/>
            </a:endParaRPr>
          </a:p>
          <a:p>
            <a:pPr algn="ctr">
              <a:buNone/>
            </a:pPr>
            <a:r>
              <a:rPr lang="ru-RU" sz="4000" dirty="0" smtClean="0">
                <a:solidFill>
                  <a:srgbClr val="000000"/>
                </a:solidFill>
                <a:cs typeface="Times New Roman" pitchFamily="18" charset="0"/>
              </a:rPr>
              <a:t>В современном мире существуют многообразные воспитательные системы. Каждая из них имеет свою теоретическую модель, основанную на конкретном философском учении.</a:t>
            </a:r>
            <a:endParaRPr lang="ru-RU"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625" y="285750"/>
            <a:ext cx="8229600" cy="1500188"/>
          </a:xfrm>
        </p:spPr>
        <p:txBody>
          <a:bodyPr rtlCol="0"/>
          <a:lstStyle/>
          <a:p>
            <a:pPr eaLnBrk="1" fontAlgn="auto" hangingPunct="1">
              <a:spcAft>
                <a:spcPts val="0"/>
              </a:spcAft>
              <a:defRPr/>
            </a:pPr>
            <a:r>
              <a:rPr lang="ru-RU" dirty="0" smtClean="0">
                <a:solidFill>
                  <a:schemeClr val="accent1">
                    <a:tint val="88000"/>
                    <a:satMod val="150000"/>
                  </a:schemeClr>
                </a:solidFill>
              </a:rPr>
              <a:t/>
            </a:r>
            <a:br>
              <a:rPr lang="ru-RU" dirty="0" smtClean="0">
                <a:solidFill>
                  <a:schemeClr val="accent1">
                    <a:tint val="88000"/>
                    <a:satMod val="150000"/>
                  </a:schemeClr>
                </a:solidFill>
              </a:rPr>
            </a:br>
            <a:endParaRPr lang="ru-RU" dirty="0" smtClean="0">
              <a:solidFill>
                <a:schemeClr val="accent1">
                  <a:tint val="88000"/>
                  <a:satMod val="150000"/>
                </a:schemeClr>
              </a:solidFill>
            </a:endParaRPr>
          </a:p>
        </p:txBody>
      </p:sp>
      <p:sp>
        <p:nvSpPr>
          <p:cNvPr id="12291" name="Содержимое 2"/>
          <p:cNvSpPr>
            <a:spLocks noGrp="1"/>
          </p:cNvSpPr>
          <p:nvPr>
            <p:ph idx="1"/>
          </p:nvPr>
        </p:nvSpPr>
        <p:spPr>
          <a:xfrm>
            <a:off x="457200" y="2000250"/>
            <a:ext cx="8229600" cy="4125913"/>
          </a:xfrm>
        </p:spPr>
        <p:txBody>
          <a:bodyPr/>
          <a:lstStyle/>
          <a:p>
            <a:pPr algn="just" eaLnBrk="1" hangingPunct="1"/>
            <a:r>
              <a:rPr lang="ru-RU" altLang="ru-RU" dirty="0" smtClean="0"/>
              <a:t>детские ясли </a:t>
            </a:r>
          </a:p>
          <a:p>
            <a:pPr algn="just" eaLnBrk="1" hangingPunct="1"/>
            <a:r>
              <a:rPr lang="ru-RU" altLang="ru-RU" dirty="0" smtClean="0"/>
              <a:t>специальные службы по уходу и присмотру за детьми в квартире родителей</a:t>
            </a:r>
          </a:p>
          <a:p>
            <a:pPr algn="just" eaLnBrk="1" hangingPunct="1"/>
            <a:r>
              <a:rPr lang="ru-RU" altLang="ru-RU" dirty="0" smtClean="0"/>
              <a:t> игровые группы при социальных центрах </a:t>
            </a:r>
          </a:p>
          <a:p>
            <a:pPr algn="just" eaLnBrk="1" hangingPunct="1"/>
            <a:r>
              <a:rPr lang="ru-RU" altLang="ru-RU" dirty="0" smtClean="0"/>
              <a:t>детские сады</a:t>
            </a:r>
          </a:p>
          <a:p>
            <a:pPr eaLnBrk="1" hangingPunct="1"/>
            <a:endParaRPr lang="ru-RU" altLang="ru-RU" dirty="0" smtClean="0"/>
          </a:p>
        </p:txBody>
      </p:sp>
      <p:sp>
        <p:nvSpPr>
          <p:cNvPr id="4" name="Прямоугольник 3"/>
          <p:cNvSpPr/>
          <p:nvPr/>
        </p:nvSpPr>
        <p:spPr>
          <a:xfrm>
            <a:off x="642938" y="500063"/>
            <a:ext cx="8001000" cy="1446212"/>
          </a:xfrm>
          <a:prstGeom prst="rect">
            <a:avLst/>
          </a:prstGeom>
        </p:spPr>
        <p:txBody>
          <a:bodyPr>
            <a:spAutoFit/>
          </a:bodyPr>
          <a:lstStyle/>
          <a:p>
            <a:pPr algn="ctr">
              <a:defRPr/>
            </a:pPr>
            <a:r>
              <a:rPr lang="ru-RU" sz="2800" b="1" dirty="0">
                <a:latin typeface="+mn-lt"/>
              </a:rPr>
              <a:t>Условия для раннего общественного воспитания детей в странах Западной Европы</a:t>
            </a:r>
            <a:r>
              <a:rPr lang="ru-RU" sz="3200" dirty="0">
                <a:latin typeface="+mn-lt"/>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title"/>
          </p:nvPr>
        </p:nvSpPr>
        <p:spPr>
          <a:xfrm>
            <a:off x="503238" y="4983163"/>
            <a:ext cx="8183562" cy="1052512"/>
          </a:xfrm>
        </p:spPr>
        <p:txBody>
          <a:bodyPr/>
          <a:lstStyle/>
          <a:p>
            <a:pPr eaLnBrk="1" fontAlgn="auto" hangingPunct="1">
              <a:spcAft>
                <a:spcPts val="0"/>
              </a:spcAft>
              <a:defRPr/>
            </a:pPr>
            <a:endParaRPr lang="ru-RU" smtClean="0">
              <a:solidFill>
                <a:schemeClr val="accent1">
                  <a:tint val="88000"/>
                  <a:satMod val="150000"/>
                </a:schemeClr>
              </a:solidFill>
            </a:endParaRPr>
          </a:p>
        </p:txBody>
      </p:sp>
      <p:sp>
        <p:nvSpPr>
          <p:cNvPr id="14339" name="Содержимое 2"/>
          <p:cNvSpPr>
            <a:spLocks noGrp="1"/>
          </p:cNvSpPr>
          <p:nvPr>
            <p:ph idx="1"/>
          </p:nvPr>
        </p:nvSpPr>
        <p:spPr>
          <a:xfrm>
            <a:off x="457200" y="642938"/>
            <a:ext cx="8229600" cy="5483225"/>
          </a:xfrm>
        </p:spPr>
        <p:txBody>
          <a:bodyPr/>
          <a:lstStyle/>
          <a:p>
            <a:pPr eaLnBrk="1" hangingPunct="1"/>
            <a:r>
              <a:rPr lang="ru-RU" altLang="ru-RU" dirty="0" smtClean="0"/>
              <a:t>В Дании дети идут в школу с семи лет</a:t>
            </a:r>
          </a:p>
          <a:p>
            <a:pPr eaLnBrk="1" hangingPunct="1"/>
            <a:r>
              <a:rPr lang="ru-RU" altLang="ru-RU" dirty="0" smtClean="0"/>
              <a:t> в Греции с пяти с половиной</a:t>
            </a:r>
          </a:p>
          <a:p>
            <a:pPr eaLnBrk="1" hangingPunct="1"/>
            <a:r>
              <a:rPr lang="ru-RU" altLang="ru-RU" dirty="0" smtClean="0"/>
              <a:t>Великобритании – пять лет  </a:t>
            </a:r>
          </a:p>
          <a:p>
            <a:pPr eaLnBrk="1" hangingPunct="1"/>
            <a:r>
              <a:rPr lang="ru-RU" altLang="ru-RU" dirty="0" smtClean="0"/>
              <a:t>Остальные страны западной Европы имеют закон о школьном образовании с 6 лет.</a:t>
            </a:r>
          </a:p>
        </p:txBody>
      </p:sp>
      <p:pic>
        <p:nvPicPr>
          <p:cNvPr id="14340" name="Рисунок 3" descr="1sentabr036.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00298" y="3143248"/>
            <a:ext cx="3614737" cy="276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r>
              <a:rPr lang="ru-RU" dirty="0" smtClean="0"/>
              <a:t> </a:t>
            </a:r>
            <a:r>
              <a:rPr lang="ru-RU" sz="4400" dirty="0" smtClean="0"/>
              <a:t>Известно, что Германия является родоначальницей ДС и дошкольной педагогики, поэтому система Ф. </a:t>
            </a:r>
            <a:r>
              <a:rPr lang="ru-RU" sz="4400" dirty="0" err="1" smtClean="0"/>
              <a:t>Фребеля</a:t>
            </a:r>
            <a:r>
              <a:rPr lang="ru-RU" sz="4400" dirty="0" smtClean="0"/>
              <a:t> в какой—то мере сохранилась до сих пор.</a:t>
            </a:r>
            <a:endParaRPr lang="ru-RU" sz="4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pPr algn="ctr">
              <a:buNone/>
            </a:pPr>
            <a:r>
              <a:rPr lang="ru-RU" dirty="0" smtClean="0"/>
              <a:t>В целом дошкольное воспитание охватывает небольшое количество детей. </a:t>
            </a:r>
          </a:p>
          <a:p>
            <a:r>
              <a:rPr lang="ru-RU" dirty="0" smtClean="0"/>
              <a:t>– 8.00–10.00 – свободная игра, общение (конструирование, ролевые, настольно—печатные игры); </a:t>
            </a:r>
          </a:p>
          <a:p>
            <a:r>
              <a:rPr lang="ru-RU" dirty="0" smtClean="0"/>
              <a:t>– 10.00–11.00 – занятия внутри помещения (чтение, рисование, ручной труд);</a:t>
            </a:r>
          </a:p>
          <a:p>
            <a:r>
              <a:rPr lang="ru-RU" dirty="0" smtClean="0"/>
              <a:t>– 11.00–12.00 – прогулка.</a:t>
            </a:r>
          </a:p>
          <a:p>
            <a:endParaRPr lang="ru-RU"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Стандартная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656</TotalTime>
  <Words>633</Words>
  <Application>Microsoft Office PowerPoint</Application>
  <PresentationFormat>Экран (4:3)</PresentationFormat>
  <Paragraphs>86</Paragraphs>
  <Slides>27</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Аспект</vt:lpstr>
      <vt:lpstr>Система дошкольного воспитания за рубежом</vt:lpstr>
      <vt:lpstr>Слайд 2</vt:lpstr>
      <vt:lpstr>Слайд 3</vt:lpstr>
      <vt:lpstr>Воспитательная система - это</vt:lpstr>
      <vt:lpstr>Слайд 5</vt:lpstr>
      <vt:lpstr> </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 </vt:lpstr>
      <vt:lpstr>Слайд 19</vt:lpstr>
      <vt:lpstr> </vt:lpstr>
      <vt:lpstr>Семья — это ближний круг, в котором царит «амаэ» и где всегда поддержат и позаботятся.</vt:lpstr>
      <vt:lpstr>Слайд 22</vt:lpstr>
      <vt:lpstr>Чтобы научить ребенка жить в коллективном обществе, нужно прежде всего показать ему, что значит видеть и уважать чувства и интересы окружающих. </vt:lpstr>
      <vt:lpstr>Слайд 24</vt:lpstr>
      <vt:lpstr>Слайд 25</vt:lpstr>
      <vt:lpstr>Слайд 26</vt:lpstr>
      <vt:lpstr>Слайд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Система дошкольного воспитания за рубежом </dc:title>
  <dc:creator>College</dc:creator>
  <cp:lastModifiedBy>User</cp:lastModifiedBy>
  <cp:revision>65</cp:revision>
  <dcterms:created xsi:type="dcterms:W3CDTF">2012-11-20T04:25:54Z</dcterms:created>
  <dcterms:modified xsi:type="dcterms:W3CDTF">2019-10-30T05:58:30Z</dcterms:modified>
</cp:coreProperties>
</file>